
<file path=[Content_Types].xml><?xml version="1.0" encoding="utf-8"?>
<Types xmlns="http://schemas.openxmlformats.org/package/2006/content-types">
  <Default Extension="emf" ContentType="image/x-emf"/>
  <Default Extension="fntdata" ContentType="application/x-fontdata"/>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omments/modernComment_100_0.xml" ContentType="application/vnd.ms-powerpoint.comment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1"/>
  </p:sldMasterIdLst>
  <p:notesMasterIdLst>
    <p:notesMasterId r:id="rId16"/>
  </p:notesMasterIdLst>
  <p:sldIdLst>
    <p:sldId id="256" r:id="rId2"/>
    <p:sldId id="257" r:id="rId3"/>
    <p:sldId id="264" r:id="rId4"/>
    <p:sldId id="265" r:id="rId5"/>
    <p:sldId id="285" r:id="rId6"/>
    <p:sldId id="284" r:id="rId7"/>
    <p:sldId id="283" r:id="rId8"/>
    <p:sldId id="290" r:id="rId9"/>
    <p:sldId id="291" r:id="rId10"/>
    <p:sldId id="292" r:id="rId11"/>
    <p:sldId id="293" r:id="rId12"/>
    <p:sldId id="263" r:id="rId13"/>
    <p:sldId id="273" r:id="rId14"/>
    <p:sldId id="274" r:id="rId15"/>
  </p:sldIdLst>
  <p:sldSz cx="9144000" cy="5143500" type="screen16x9"/>
  <p:notesSz cx="6858000" cy="9144000"/>
  <p:embeddedFontLst>
    <p:embeddedFont>
      <p:font typeface="Raleway" panose="020B0503030101060003" pitchFamily="34" charset="0"/>
      <p:regular r:id="rId17"/>
      <p:bold r:id="rId18"/>
      <p:italic r:id="rId19"/>
      <p:boldItalic r:id="rId20"/>
    </p:embeddedFont>
    <p:embeddedFont>
      <p:font typeface="Raleway SemiBold" panose="020B0003030101060003" pitchFamily="2" charset="0"/>
      <p:regular r:id="rId21"/>
      <p:bold r:id="rId2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19B6284-0BB2-B509-79F3-EA01861FB1F3}" name="Jeanne Buffet" initials="JB" userId="d6d1161b5c1744f2"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CC33"/>
    <a:srgbClr val="2392A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425"/>
    <p:restoredTop sz="80685"/>
  </p:normalViewPr>
  <p:slideViewPr>
    <p:cSldViewPr snapToGrid="0">
      <p:cViewPr varScale="1">
        <p:scale>
          <a:sx n="169" d="100"/>
          <a:sy n="169" d="100"/>
        </p:scale>
        <p:origin x="1452" y="13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2.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5.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1.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3.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6.fntdata"/><Relationship Id="rId27" Type="http://schemas.microsoft.com/office/2018/10/relationships/authors" Target="authors.xml"/></Relationships>
</file>

<file path=ppt/comments/modernComment_100_0.xml><?xml version="1.0" encoding="utf-8"?>
<p188:cmLst xmlns:a="http://schemas.openxmlformats.org/drawingml/2006/main" xmlns:r="http://schemas.openxmlformats.org/officeDocument/2006/relationships" xmlns:p188="http://schemas.microsoft.com/office/powerpoint/2018/8/main">
  <p188:cm id="{7B38A996-8059-2C47-A02A-E692DBED049F}" authorId="{919B6284-0BB2-B509-79F3-EA01861FB1F3}" created="2025-04-01T09:23:44.009">
    <ac:deMkLst xmlns:ac="http://schemas.microsoft.com/office/drawing/2013/main/command">
      <pc:docMk xmlns:pc="http://schemas.microsoft.com/office/powerpoint/2013/main/command"/>
      <pc:sldMk xmlns:pc="http://schemas.microsoft.com/office/powerpoint/2013/main/command" cId="0" sldId="256"/>
      <ac:grpSpMk id="3" creationId="{6C6DDE8D-6387-F94F-F225-F4F9EB010645}"/>
    </ac:deMkLst>
    <p188:txBody>
      <a:bodyPr/>
      <a:lstStyle/>
      <a:p>
        <a:r>
          <a:rPr lang="fr-FR"/>
          <a:t>Changer image pour qu’elle soit en français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Google Shape;51;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 name="Google Shape;52;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Qu’est-ce que c’est le dessin scientifique ? Qu’est-ce que ça vous évoque ?</a:t>
            </a:r>
          </a:p>
          <a:p>
            <a:pPr marL="0" lvl="0" indent="0" algn="l" rtl="0">
              <a:spcBef>
                <a:spcPts val="0"/>
              </a:spcBef>
              <a:spcAft>
                <a:spcPts val="0"/>
              </a:spcAft>
              <a:buNone/>
            </a:pPr>
            <a:r>
              <a:rPr lang="fr-FR" dirty="0"/>
              <a:t>Dessin précis, fidèle à la réalité </a:t>
            </a:r>
            <a:r>
              <a:rPr lang="fr-FR" dirty="0">
                <a:sym typeface="Wingdings" pitchFamily="2" charset="2"/>
              </a:rPr>
              <a:t> oui.</a:t>
            </a:r>
          </a:p>
          <a:p>
            <a:pPr marL="0" lvl="0" indent="0" algn="l" rtl="0">
              <a:spcBef>
                <a:spcPts val="0"/>
              </a:spcBef>
              <a:spcAft>
                <a:spcPts val="0"/>
              </a:spcAft>
              <a:buNone/>
            </a:pPr>
            <a:r>
              <a:rPr lang="fr-FR" dirty="0">
                <a:sym typeface="Wingdings" pitchFamily="2" charset="2"/>
              </a:rPr>
              <a:t>Mais surtout, dessin qui sert à illustrer une information scientifique. Un dessin peut être très réalise mais ne servir qu’à être beau. Pour un dessin scientifique, on cherche à montrer, à illustrer quelque chose. Exemple du dessin sur la diapositive : s’il était juste imprimé comme cela et mis à un mur sans rien d’autre, c’est un dessin artistique et non scientifique. Par contre, s’il était dans un guide pour reconnaitre les lichens, ce serait un dessin scientifique car il aiderait à reconnaitre cette espèce.</a:t>
            </a:r>
            <a:endParaRPr lang="fr-FR" dirty="0"/>
          </a:p>
          <a:p>
            <a:pPr marL="0" lvl="0" indent="0" algn="l" rtl="0">
              <a:spcBef>
                <a:spcPts val="0"/>
              </a:spcBef>
              <a:spcAft>
                <a:spcPts val="0"/>
              </a:spcAft>
              <a:buNone/>
            </a:pPr>
            <a:endParaRPr lang="fr-FR" dirty="0"/>
          </a:p>
          <a:p>
            <a:pPr marL="0" lvl="0" indent="0" algn="l" rtl="0">
              <a:spcBef>
                <a:spcPts val="0"/>
              </a:spcBef>
              <a:spcAft>
                <a:spcPts val="0"/>
              </a:spcAft>
              <a:buNone/>
            </a:pPr>
            <a:r>
              <a:rPr lang="fr-FR" dirty="0"/>
              <a:t>Si besoin, expliquer rapidement aux élèves </a:t>
            </a:r>
            <a:r>
              <a:rPr lang="fr-FR" b="1" dirty="0"/>
              <a:t>ce qu’est un lichen </a:t>
            </a:r>
            <a:r>
              <a:rPr lang="fr-FR" dirty="0"/>
              <a:t>: constitué d’un champignon et d’une algue vivant ensemble. L’algue fait la photosynthèse et donne des sucres au champignon, et celui-ci capte l’eau et les minéraux dans l’atmosphère et protège l’algue.</a:t>
            </a: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2e10eb9d6e7_0_1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2e10eb9d6e7_0_1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2e10eb9d6e7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2e10eb9d6e7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2e10eb9d6e7_0_20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2e10eb9d6e7_0_20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2e10eb9d6e7_0_1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2e10eb9d6e7_0_1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Maintenant que l’on a découvert les lichens, on peut mettre en place le protocole Lichen Go sur le terrain avec les élèves. Voici une courte introduction au protocole :</a:t>
            </a:r>
          </a:p>
          <a:p>
            <a:pPr marL="0" lvl="0" indent="0" algn="l" rtl="0">
              <a:spcBef>
                <a:spcPts val="0"/>
              </a:spcBef>
              <a:spcAft>
                <a:spcPts val="0"/>
              </a:spcAft>
              <a:buNone/>
            </a:pPr>
            <a:r>
              <a:rPr lang="fr-FR" dirty="0"/>
              <a:t>L’objectif est, entre autres, de recenser les lichens pour avoir une idée de la qualité de l’air dans une zone. En effet, les espèces de lichens n’ont pas toutes la même tolérance et résistance à la pollution. On retrouve donc d’avantage certaines espèces dans les zones avec une mauvaise qualité de l’air, et les autres sont plutôt retrouvées dans les endroits ave une bonne qualité de l’air. En les identifiant, on peut avoir une idée de la qualité de l’air là où on se trouve. </a:t>
            </a:r>
          </a:p>
          <a:p>
            <a:pPr marL="0" lvl="0" indent="0" algn="l" rtl="0">
              <a:spcBef>
                <a:spcPts val="0"/>
              </a:spcBef>
              <a:spcAft>
                <a:spcPts val="0"/>
              </a:spcAft>
              <a:buNone/>
            </a:pPr>
            <a:endParaRPr lang="fr-FR" dirty="0"/>
          </a:p>
          <a:p>
            <a:pPr marL="0" lvl="0" indent="0" algn="l" rtl="0">
              <a:spcBef>
                <a:spcPts val="0"/>
              </a:spcBef>
              <a:spcAft>
                <a:spcPts val="0"/>
              </a:spcAft>
              <a:buNone/>
            </a:pPr>
            <a:r>
              <a:rPr lang="fr-FR" dirty="0"/>
              <a:t>Pour cela, on sélectionne 3 arbres bien droits, à moins de 50m de distance, mais pas des résineux, des platanes ou des bouleaux. Il faut que les branches les plus basses soient à au moins 2 m de haut, et que les arbres fassent 50cm minimum de circonférence. </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2e10eb9d6e7_0_1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2e10eb9d6e7_0_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On va identifier les lichens au sein d’une grille de 5 carrés pour les faces nord, sud, est et ouest de chaque face de </a:t>
            </a:r>
            <a:r>
              <a:rPr lang="fr-FR"/>
              <a:t>chaque arbre.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
        <p:cNvGrpSpPr/>
        <p:nvPr/>
      </p:nvGrpSpPr>
      <p:grpSpPr>
        <a:xfrm>
          <a:off x="0" y="0"/>
          <a:ext cx="0" cy="0"/>
          <a:chOff x="0" y="0"/>
          <a:chExt cx="0" cy="0"/>
        </a:xfrm>
      </p:grpSpPr>
      <p:sp>
        <p:nvSpPr>
          <p:cNvPr id="60" name="Google Shape;60;g30c1bbe3ee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61" name="Google Shape;61;g30c1bbe3eed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Au cours de sa vie et particulièrement lors de son expédition scientifique au Suriname, Anna Maria </a:t>
            </a:r>
            <a:r>
              <a:rPr lang="fr-FR" b="0" dirty="0" err="1">
                <a:solidFill>
                  <a:srgbClr val="2C4A4A"/>
                </a:solidFill>
                <a:effectLst/>
                <a:latin typeface="Raleway" panose="020B0003030101060003" pitchFamily="34" charset="0"/>
              </a:rPr>
              <a:t>Sybilla</a:t>
            </a:r>
            <a:r>
              <a:rPr lang="fr-FR" b="0" dirty="0">
                <a:solidFill>
                  <a:srgbClr val="2C4A4A"/>
                </a:solidFill>
                <a:effectLst/>
                <a:latin typeface="Raleway" panose="020B0003030101060003" pitchFamily="34" charset="0"/>
              </a:rPr>
              <a:t> </a:t>
            </a:r>
            <a:r>
              <a:rPr lang="fr-FR" b="0" dirty="0" err="1">
                <a:solidFill>
                  <a:srgbClr val="2C4A4A"/>
                </a:solidFill>
                <a:effectLst/>
                <a:latin typeface="Raleway" panose="020B0003030101060003" pitchFamily="34" charset="0"/>
              </a:rPr>
              <a:t>Merian</a:t>
            </a:r>
            <a:r>
              <a:rPr lang="fr-FR" b="0" dirty="0">
                <a:solidFill>
                  <a:srgbClr val="2C4A4A"/>
                </a:solidFill>
                <a:effectLst/>
                <a:latin typeface="Raleway" panose="020B0003030101060003" pitchFamily="34" charset="0"/>
              </a:rPr>
              <a:t> a dessiné les plantes et insectes qu’elle voyait. En les observant longuement, elle a étudié les interactions entre plantes et insectes ainsi que leurs différentes étapes de vie, dont la métamorphose des insectes. Le fait de dessiner très précisément et très fidèlement à la réalité lui a permis quand elle est rentrée en Europe de montrer ses découvertes à ses collègues scientifiques.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Mais pourquoi elle n’a pas pris des photos ? (parce que la photo n’existait pas encore)</a:t>
            </a:r>
          </a:p>
          <a:p>
            <a:pPr marL="0" lvl="0" indent="0" algn="l" rtl="0">
              <a:lnSpc>
                <a:spcPct val="100000"/>
              </a:lnSpc>
              <a:spcBef>
                <a:spcPts val="0"/>
              </a:spcBef>
              <a:spcAft>
                <a:spcPts val="0"/>
              </a:spcAft>
              <a:buSzPts val="1100"/>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0491686E-CB84-A0A8-E06D-42EA88EE70F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F8E7413F-400A-123D-9DF9-B32F568A9D6E}"/>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Maintenant, la photo a été inventée et il est très facile et rapide d’en prendre tout le temps. Pourtant, le dessin scientifique est encore utilisé. Au Muséum national d’Histoire Naturelle, il y a des dessinateurs et dessinatrices scientifiques qui font cela toute la journée pour aider les scientifiques à illustrer leurs recherches. Mais pourquoi ils n’utilisent pas simplement la photo ?</a:t>
            </a:r>
          </a:p>
          <a:p>
            <a:pPr marL="0" lvl="0" indent="0" algn="l" rtl="0">
              <a:lnSpc>
                <a:spcPct val="100000"/>
              </a:lnSpc>
              <a:spcBef>
                <a:spcPts val="0"/>
              </a:spcBef>
              <a:spcAft>
                <a:spcPts val="0"/>
              </a:spcAft>
              <a:buSzPts val="1100"/>
              <a:buNone/>
            </a:pPr>
            <a:endParaRPr dirty="0"/>
          </a:p>
        </p:txBody>
      </p:sp>
      <p:sp>
        <p:nvSpPr>
          <p:cNvPr id="70" name="Google Shape;70;g30c1bbe3eed_0_8:notes">
            <a:extLst>
              <a:ext uri="{FF2B5EF4-FFF2-40B4-BE49-F238E27FC236}">
                <a16:creationId xmlns:a16="http://schemas.microsoft.com/office/drawing/2014/main" id="{FEFC316D-933A-6FF5-21A1-566510560916}"/>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07220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a:extLst>
            <a:ext uri="{FF2B5EF4-FFF2-40B4-BE49-F238E27FC236}">
              <a16:creationId xmlns:a16="http://schemas.microsoft.com/office/drawing/2014/main" id="{295F670D-001C-0C3E-FB16-513D25C206B2}"/>
            </a:ext>
          </a:extLst>
        </p:cNvPr>
        <p:cNvGrpSpPr/>
        <p:nvPr/>
      </p:nvGrpSpPr>
      <p:grpSpPr>
        <a:xfrm>
          <a:off x="0" y="0"/>
          <a:ext cx="0" cy="0"/>
          <a:chOff x="0" y="0"/>
          <a:chExt cx="0" cy="0"/>
        </a:xfrm>
      </p:grpSpPr>
      <p:sp>
        <p:nvSpPr>
          <p:cNvPr id="69" name="Google Shape;69;g30c1bbe3eed_0_8:notes">
            <a:extLst>
              <a:ext uri="{FF2B5EF4-FFF2-40B4-BE49-F238E27FC236}">
                <a16:creationId xmlns:a16="http://schemas.microsoft.com/office/drawing/2014/main" id="{B09758F5-9DC8-1E46-6B48-CE2773A4BD0A}"/>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t>Parce que le dessin a un gros avantage par rapport à la photo : il permet de faire des choix. Avec une photo, le seul choix que l’on peut faire est le cadrage et le moment où on appuie sur le bouton. Mais avec le dessin, on peut faire pleins de choix pour représenter au mieux ce que l’on souhaite représenter. Trois exemples : (slides suivantes)</a:t>
            </a:r>
          </a:p>
          <a:p>
            <a:pPr marL="0" lvl="0" indent="0" algn="l" rtl="0">
              <a:lnSpc>
                <a:spcPct val="100000"/>
              </a:lnSpc>
              <a:spcBef>
                <a:spcPts val="0"/>
              </a:spcBef>
              <a:spcAft>
                <a:spcPts val="0"/>
              </a:spcAft>
              <a:buSzPts val="1100"/>
              <a:buNone/>
            </a:pPr>
            <a:endParaRPr dirty="0"/>
          </a:p>
        </p:txBody>
      </p:sp>
      <p:sp>
        <p:nvSpPr>
          <p:cNvPr id="70" name="Google Shape;70;g30c1bbe3eed_0_8:notes">
            <a:extLst>
              <a:ext uri="{FF2B5EF4-FFF2-40B4-BE49-F238E27FC236}">
                <a16:creationId xmlns:a16="http://schemas.microsoft.com/office/drawing/2014/main" id="{812D3F7C-29AE-459B-80FC-98977FBF3A0E}"/>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5712415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
          <a:extLst>
            <a:ext uri="{FF2B5EF4-FFF2-40B4-BE49-F238E27FC236}">
              <a16:creationId xmlns:a16="http://schemas.microsoft.com/office/drawing/2014/main" id="{0902E5EC-DAFD-5A8A-2122-D18721CE17CD}"/>
            </a:ext>
          </a:extLst>
        </p:cNvPr>
        <p:cNvGrpSpPr/>
        <p:nvPr/>
      </p:nvGrpSpPr>
      <p:grpSpPr>
        <a:xfrm>
          <a:off x="0" y="0"/>
          <a:ext cx="0" cy="0"/>
          <a:chOff x="0" y="0"/>
          <a:chExt cx="0" cy="0"/>
        </a:xfrm>
      </p:grpSpPr>
      <p:sp>
        <p:nvSpPr>
          <p:cNvPr id="74" name="Google Shape;74;g30c1bbe3eed_0_12:notes">
            <a:extLst>
              <a:ext uri="{FF2B5EF4-FFF2-40B4-BE49-F238E27FC236}">
                <a16:creationId xmlns:a16="http://schemas.microsoft.com/office/drawing/2014/main" id="{5F7B7BFC-9D8B-CEDD-E051-F5C2D73E7F55}"/>
              </a:ext>
            </a:extLst>
          </p:cNvPr>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75" name="Google Shape;75;g30c1bbe3eed_0_12:notes">
            <a:extLst>
              <a:ext uri="{FF2B5EF4-FFF2-40B4-BE49-F238E27FC236}">
                <a16:creationId xmlns:a16="http://schemas.microsoft.com/office/drawing/2014/main" id="{7094A3BB-D7FA-8093-09FF-F71C7B656705}"/>
              </a:ext>
            </a:extLst>
          </p:cNvPr>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choisir une lumière neutre montrant bien toutes les couleurs et une position montrant tous les caractères importants. </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à gauche n’ont pas un positionnement pratique pour voir toutes les caractéristiques de l’oiseau : il manque une vue de la queue, du ventre ou du bec de profil.</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Les photos de droite ont une meilleure position (on voit bien la longueur du bec, la queue, la silhouette) mais les couleurs sont biaisées par la lumière ambiante, qui jaunit ou blanchit + fait des ombres très sombres.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sym typeface="Wingdings" pitchFamily="2" charset="2"/>
              </a:rPr>
              <a:t> Avec un dessin, on peut représenter l’oiseau dans la position qu’on veut (donc de profil, le plus pratique pour tout voir) et choisir la bonne lumière pour bien voir les couleurs. On voit donc la tache brune sur le ventre, les motifs jaunes sur l’aile.</a:t>
            </a:r>
            <a:endParaRPr lang="fr-FR" b="0" dirty="0">
              <a:solidFill>
                <a:srgbClr val="2C4A4A"/>
              </a:solidFill>
              <a:effectLst/>
              <a:latin typeface="Raleway" panose="020B0003030101060003" pitchFamily="34" charset="0"/>
            </a:endParaRPr>
          </a:p>
          <a:p>
            <a:pPr marL="0" lvl="0" indent="0" algn="l" rtl="0">
              <a:lnSpc>
                <a:spcPct val="100000"/>
              </a:lnSpc>
              <a:spcBef>
                <a:spcPts val="0"/>
              </a:spcBef>
              <a:spcAft>
                <a:spcPts val="0"/>
              </a:spcAft>
              <a:buSzPts val="1100"/>
              <a:buNone/>
            </a:pPr>
            <a:endParaRPr lang="fr-FR"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dirty="0">
                <a:solidFill>
                  <a:schemeClr val="dk1"/>
                </a:solidFill>
              </a:rPr>
              <a:t>Pour info : https://</a:t>
            </a:r>
            <a:r>
              <a:rPr lang="fr-FR" dirty="0" err="1">
                <a:solidFill>
                  <a:schemeClr val="dk1"/>
                </a:solidFill>
              </a:rPr>
              <a:t>valeryschollaert.wordpress.com</a:t>
            </a:r>
            <a:r>
              <a:rPr lang="fr-FR" dirty="0">
                <a:solidFill>
                  <a:schemeClr val="dk1"/>
                </a:solidFill>
              </a:rPr>
              <a:t>/grimpereaux-des-bois-et-des-jardins-page-comparative/</a:t>
            </a:r>
          </a:p>
          <a:p>
            <a:pPr marL="0" lvl="0" indent="0" algn="l" rtl="0">
              <a:lnSpc>
                <a:spcPct val="100000"/>
              </a:lnSpc>
              <a:spcBef>
                <a:spcPts val="0"/>
              </a:spcBef>
              <a:spcAft>
                <a:spcPts val="0"/>
              </a:spcAft>
              <a:buSzPts val="1100"/>
              <a:buNone/>
            </a:pPr>
            <a:endParaRPr dirty="0"/>
          </a:p>
        </p:txBody>
      </p:sp>
    </p:spTree>
    <p:extLst>
      <p:ext uri="{BB962C8B-B14F-4D97-AF65-F5344CB8AC3E}">
        <p14:creationId xmlns:p14="http://schemas.microsoft.com/office/powerpoint/2010/main" val="5933270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g30c1bbe3eed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0" name="Google Shape;90;g30c1bbe3eed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fr-FR" b="0" dirty="0">
                <a:solidFill>
                  <a:srgbClr val="2C4A4A"/>
                </a:solidFill>
                <a:effectLst/>
                <a:latin typeface="Raleway" panose="020B0003030101060003" pitchFamily="34" charset="0"/>
              </a:rPr>
              <a:t>Le dessin permet de faire une synthèse représentative de l’espèce regroupée dans un seul individu. Avec la photo, on risque d’immortaliser des anomalies, des malformations spécifiques à l’individu photographié.</a:t>
            </a:r>
          </a:p>
          <a:p>
            <a:pPr marL="0" lvl="0" indent="0" algn="l" rtl="0">
              <a:lnSpc>
                <a:spcPct val="100000"/>
              </a:lnSpc>
              <a:spcBef>
                <a:spcPts val="0"/>
              </a:spcBef>
              <a:spcAft>
                <a:spcPts val="0"/>
              </a:spcAft>
              <a:buSzPts val="1100"/>
              <a:buNone/>
            </a:pPr>
            <a:r>
              <a:rPr lang="fr-FR" dirty="0"/>
              <a:t>Un dessin scientifique prend souvent plusieurs modèles (donc plusieurs individus différents) pour faire une synthèse la plus représentative possible. La couleur peut également être variable entre individus d’une même espèce, on peu donc représenter une couleur intermédiaire. </a:t>
            </a:r>
          </a:p>
          <a:p>
            <a:pPr marL="0" lvl="0" indent="0" algn="l" rtl="0">
              <a:lnSpc>
                <a:spcPct val="100000"/>
              </a:lnSpc>
              <a:spcBef>
                <a:spcPts val="0"/>
              </a:spcBef>
              <a:spcAft>
                <a:spcPts val="0"/>
              </a:spcAft>
              <a:buSzPts val="1100"/>
              <a:buNone/>
            </a:pPr>
            <a:r>
              <a:rPr lang="fr-FR" dirty="0"/>
              <a:t>Attention : dans le cas de différence entre le mâle et la femelle, on représente les deux sexes, mais en faisant une synthèse au sein de chaque sexe.</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g30c1bbe3eed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6" name="Google Shape;96;g30c1bbe3eed_0_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r>
              <a:rPr lang="fr-FR" dirty="0"/>
              <a:t>Le dessin permet de représenter les détails : sur la photo de cette plante, on voit la couleur, le fait que les fleurs poussent en groupe, mais certains détails ne sont pas très visibles ou sont cachés par les feuilles mortes autour.</a:t>
            </a:r>
          </a:p>
          <a:p>
            <a:pPr marL="0" lvl="0" indent="0" algn="l" rtl="0">
              <a:lnSpc>
                <a:spcPct val="100000"/>
              </a:lnSpc>
              <a:spcBef>
                <a:spcPts val="0"/>
              </a:spcBef>
              <a:spcAft>
                <a:spcPts val="0"/>
              </a:spcAft>
              <a:buSzPts val="1100"/>
              <a:buNone/>
            </a:pPr>
            <a:r>
              <a:rPr lang="fr-FR" dirty="0">
                <a:sym typeface="Wingdings" pitchFamily="2" charset="2"/>
              </a:rPr>
              <a:t> Avec le dessin, on peut représenter les différents détails sur une même feuille de dessin pour qu’ils soient tous visibles (et en plus sur un fond blanc cela aide à la compréhension) : la tige et ses écailles, le fait que les fleurs deviennent orange en fanant, et surtout le fait que chaque grosse fleur est en fait une inflorescence, constituée de pleins de minuscules fleurs comme on peut voir en bas du dessin.</a:t>
            </a:r>
            <a:endParaRPr lang="fr-F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e10eb9d6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2e10eb9d6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fr-FR" dirty="0"/>
              <a:t>Photos et descriptions des caractéristiques visibles sur les lichens. Elles sont importantes à représenter sur les dessins, car elles permettront ensuite l’identification à l’aide de la clé. </a:t>
            </a: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2e10eb9d6e7_0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2" name="Google Shape;172;g2e10eb9d6e7_0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8" Type="http://schemas.microsoft.com/office/2007/relationships/hdphoto" Target="../media/hdphoto2.wdp"/><Relationship Id="rId13" Type="http://schemas.openxmlformats.org/officeDocument/2006/relationships/image" Target="../media/image8.png"/><Relationship Id="rId3" Type="http://schemas.openxmlformats.org/officeDocument/2006/relationships/image" Target="../media/image2.png"/><Relationship Id="rId7" Type="http://schemas.openxmlformats.org/officeDocument/2006/relationships/image" Target="../media/image5.png"/><Relationship Id="rId12" Type="http://schemas.microsoft.com/office/2007/relationships/hdphoto" Target="../media/hdphoto4.wdp"/><Relationship Id="rId2" Type="http://schemas.openxmlformats.org/officeDocument/2006/relationships/image" Target="../media/image1.png"/><Relationship Id="rId1" Type="http://schemas.openxmlformats.org/officeDocument/2006/relationships/slideMaster" Target="../slideMasters/slideMaster1.xml"/><Relationship Id="rId6" Type="http://schemas.microsoft.com/office/2007/relationships/hdphoto" Target="../media/hdphoto1.wdp"/><Relationship Id="rId11" Type="http://schemas.openxmlformats.org/officeDocument/2006/relationships/image" Target="../media/image7.png"/><Relationship Id="rId5" Type="http://schemas.openxmlformats.org/officeDocument/2006/relationships/image" Target="../media/image4.png"/><Relationship Id="rId10" Type="http://schemas.microsoft.com/office/2007/relationships/hdphoto" Target="../media/hdphoto3.wdp"/><Relationship Id="rId4" Type="http://schemas.openxmlformats.org/officeDocument/2006/relationships/image" Target="../media/image3.png"/><Relationship Id="rId9" Type="http://schemas.openxmlformats.org/officeDocument/2006/relationships/image" Target="../media/image6.png"/><Relationship Id="rId14" Type="http://schemas.microsoft.com/office/2007/relationships/hdphoto" Target="../media/hdphoto5.wdp"/></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rmAutofit/>
          </a:bodyPr>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rmAutofit/>
          </a:bodyPr>
          <a:lstStyle>
            <a:lvl1pPr marL="457200" lvl="0" indent="-342900" algn="ctr">
              <a:spcBef>
                <a:spcPts val="0"/>
              </a:spcBef>
              <a:spcAft>
                <a:spcPts val="0"/>
              </a:spcAft>
              <a:buSzPts val="1800"/>
              <a:buChar char="●"/>
              <a:defRPr/>
            </a:lvl1pPr>
            <a:lvl2pPr marL="914400" lvl="1" indent="-317500" algn="ctr">
              <a:spcBef>
                <a:spcPts val="0"/>
              </a:spcBef>
              <a:spcAft>
                <a:spcPts val="0"/>
              </a:spcAft>
              <a:buSzPts val="1400"/>
              <a:buChar char="○"/>
              <a:defRPr/>
            </a:lvl2pPr>
            <a:lvl3pPr marL="1371600" lvl="2" indent="-317500" algn="ctr">
              <a:spcBef>
                <a:spcPts val="0"/>
              </a:spcBef>
              <a:spcAft>
                <a:spcPts val="0"/>
              </a:spcAft>
              <a:buSzPts val="1400"/>
              <a:buChar char="■"/>
              <a:defRPr/>
            </a:lvl3pPr>
            <a:lvl4pPr marL="1828800" lvl="3" indent="-317500" algn="ctr">
              <a:spcBef>
                <a:spcPts val="0"/>
              </a:spcBef>
              <a:spcAft>
                <a:spcPts val="0"/>
              </a:spcAft>
              <a:buSzPts val="1400"/>
              <a:buChar char="●"/>
              <a:defRPr/>
            </a:lvl4pPr>
            <a:lvl5pPr marL="2286000" lvl="4" indent="-317500" algn="ctr">
              <a:spcBef>
                <a:spcPts val="0"/>
              </a:spcBef>
              <a:spcAft>
                <a:spcPts val="0"/>
              </a:spcAft>
              <a:buSzPts val="1400"/>
              <a:buChar char="○"/>
              <a:defRPr/>
            </a:lvl5pPr>
            <a:lvl6pPr marL="2743200" lvl="5" indent="-317500" algn="ctr">
              <a:spcBef>
                <a:spcPts val="0"/>
              </a:spcBef>
              <a:spcAft>
                <a:spcPts val="0"/>
              </a:spcAft>
              <a:buSzPts val="1400"/>
              <a:buChar char="■"/>
              <a:defRPr/>
            </a:lvl6pPr>
            <a:lvl7pPr marL="3200400" lvl="6" indent="-317500" algn="ctr">
              <a:spcBef>
                <a:spcPts val="0"/>
              </a:spcBef>
              <a:spcAft>
                <a:spcPts val="0"/>
              </a:spcAft>
              <a:buSzPts val="1400"/>
              <a:buChar char="●"/>
              <a:defRPr/>
            </a:lvl7pPr>
            <a:lvl8pPr marL="3657600" lvl="7" indent="-317500" algn="ctr">
              <a:spcBef>
                <a:spcPts val="0"/>
              </a:spcBef>
              <a:spcAft>
                <a:spcPts val="0"/>
              </a:spcAft>
              <a:buSzPts val="1400"/>
              <a:buChar char="○"/>
              <a:defRPr/>
            </a:lvl8pPr>
            <a:lvl9pPr marL="4114800" lvl="8" indent="-317500" algn="ctr">
              <a:spcBef>
                <a:spcPts val="0"/>
              </a:spcBef>
              <a:spcAft>
                <a:spcPts val="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_AND_BODY_1_1">
  <p:cSld name="TITLE_AND_BODY_1_1">
    <p:spTree>
      <p:nvGrpSpPr>
        <p:cNvPr id="1" name="Shape 53"/>
        <p:cNvGrpSpPr/>
        <p:nvPr/>
      </p:nvGrpSpPr>
      <p:grpSpPr>
        <a:xfrm>
          <a:off x="0" y="0"/>
          <a:ext cx="0" cy="0"/>
          <a:chOff x="0" y="0"/>
          <a:chExt cx="0" cy="0"/>
        </a:xfrm>
      </p:grpSpPr>
      <p:sp>
        <p:nvSpPr>
          <p:cNvPr id="54" name="Google Shape;54;p1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5" name="Google Shape;55;p1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rtl="0">
              <a:spcBef>
                <a:spcPts val="0"/>
              </a:spcBef>
              <a:spcAft>
                <a:spcPts val="0"/>
              </a:spcAft>
              <a:buSzPts val="18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endParaRPr/>
          </a:p>
        </p:txBody>
      </p:sp>
      <p:sp>
        <p:nvSpPr>
          <p:cNvPr id="56" name="Google Shape;56;p1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fr"/>
              <a:t>‹N°›</a:t>
            </a:fld>
            <a:endParaRPr/>
          </a:p>
        </p:txBody>
      </p:sp>
    </p:spTree>
    <p:extLst>
      <p:ext uri="{BB962C8B-B14F-4D97-AF65-F5344CB8AC3E}">
        <p14:creationId xmlns:p14="http://schemas.microsoft.com/office/powerpoint/2010/main" val="25392817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53797CA-05DF-1933-486E-82D7835E4A83}"/>
              </a:ext>
            </a:extLst>
          </p:cNvPr>
          <p:cNvSpPr>
            <a:spLocks noGrp="1"/>
          </p:cNvSpPr>
          <p:nvPr>
            <p:ph type="title"/>
          </p:nvPr>
        </p:nvSpPr>
        <p:spPr>
          <a:xfrm>
            <a:off x="627954" y="102394"/>
            <a:ext cx="7886700" cy="994172"/>
          </a:xfrm>
        </p:spPr>
        <p:txBody>
          <a:bodyPr/>
          <a:lstStyle/>
          <a:p>
            <a:r>
              <a:rPr lang="fr-FR" dirty="0"/>
              <a:t>Modifiez le style du titre</a:t>
            </a:r>
          </a:p>
        </p:txBody>
      </p:sp>
      <p:sp>
        <p:nvSpPr>
          <p:cNvPr id="3" name="Espace réservé du contenu 2">
            <a:extLst>
              <a:ext uri="{FF2B5EF4-FFF2-40B4-BE49-F238E27FC236}">
                <a16:creationId xmlns:a16="http://schemas.microsoft.com/office/drawing/2014/main" id="{7CEEC45A-1F19-0E66-9F43-4882D9B3EBA2}"/>
              </a:ext>
            </a:extLst>
          </p:cNvPr>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e la date 3">
            <a:extLst>
              <a:ext uri="{FF2B5EF4-FFF2-40B4-BE49-F238E27FC236}">
                <a16:creationId xmlns:a16="http://schemas.microsoft.com/office/drawing/2014/main" id="{711D75AF-FC74-B19E-8347-73ACC5D48A0D}"/>
              </a:ext>
            </a:extLst>
          </p:cNvPr>
          <p:cNvSpPr>
            <a:spLocks noGrp="1"/>
          </p:cNvSpPr>
          <p:nvPr>
            <p:ph type="dt" sz="half" idx="10"/>
          </p:nvPr>
        </p:nvSpPr>
        <p:spPr>
          <a:xfrm>
            <a:off x="838200" y="6356350"/>
            <a:ext cx="2743200" cy="365125"/>
          </a:xfrm>
          <a:prstGeom prst="rect">
            <a:avLst/>
          </a:prstGeom>
        </p:spPr>
        <p:txBody>
          <a:bodyPr vert="horz" lIns="91440" tIns="45720" rIns="91440" bIns="45720" rtlCol="0" anchor="ctr"/>
          <a:lstStyle>
            <a:defPPr>
              <a:defRPr lang="fr-FR"/>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738889BA-B1BE-754F-89DA-6DD9783EEE76}" type="datetimeFigureOut">
              <a:rPr lang="fr-FR" smtClean="0"/>
              <a:pPr/>
              <a:t>12/08/2025</a:t>
            </a:fld>
            <a:endParaRPr lang="fr-FR"/>
          </a:p>
        </p:txBody>
      </p:sp>
      <p:sp>
        <p:nvSpPr>
          <p:cNvPr id="5" name="Espace réservé du pied de page 4">
            <a:extLst>
              <a:ext uri="{FF2B5EF4-FFF2-40B4-BE49-F238E27FC236}">
                <a16:creationId xmlns:a16="http://schemas.microsoft.com/office/drawing/2014/main" id="{71CC065F-1459-A9A4-EAAB-885C50D1CFD0}"/>
              </a:ext>
            </a:extLst>
          </p:cNvPr>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defPPr>
              <a:defRPr lang="fr-FR"/>
            </a:defPPr>
            <a:lvl1pPr marL="0" algn="ct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fr-FR"/>
          </a:p>
        </p:txBody>
      </p:sp>
      <p:sp>
        <p:nvSpPr>
          <p:cNvPr id="6" name="Espace réservé du numéro de diapositive 5">
            <a:extLst>
              <a:ext uri="{FF2B5EF4-FFF2-40B4-BE49-F238E27FC236}">
                <a16:creationId xmlns:a16="http://schemas.microsoft.com/office/drawing/2014/main" id="{5DF34BFC-62EC-A2C7-CA1D-3F72B0449EDA}"/>
              </a:ext>
            </a:extLst>
          </p:cNvPr>
          <p:cNvSpPr>
            <a:spLocks noGrp="1"/>
          </p:cNvSpPr>
          <p:nvPr>
            <p:ph type="sldNum" sz="quarter" idx="12"/>
          </p:nvPr>
        </p:nvSpPr>
        <p:spPr/>
        <p:txBody>
          <a:bodyPr/>
          <a:lstStyle/>
          <a:p>
            <a:fld id="{1A9AF9C5-F5D7-1341-AB95-794A9A101E60}" type="slidenum">
              <a:rPr lang="fr-FR" smtClean="0"/>
              <a:t>‹N°›</a:t>
            </a:fld>
            <a:endParaRPr lang="fr-FR"/>
          </a:p>
        </p:txBody>
      </p:sp>
      <p:sp>
        <p:nvSpPr>
          <p:cNvPr id="7" name="Forme libre 6">
            <a:extLst>
              <a:ext uri="{FF2B5EF4-FFF2-40B4-BE49-F238E27FC236}">
                <a16:creationId xmlns:a16="http://schemas.microsoft.com/office/drawing/2014/main" id="{A7BCA06F-6ED7-43DE-A694-9A48C867ED80}"/>
              </a:ext>
            </a:extLst>
          </p:cNvPr>
          <p:cNvSpPr/>
          <p:nvPr userDrawn="1"/>
        </p:nvSpPr>
        <p:spPr>
          <a:xfrm>
            <a:off x="-5963" y="0"/>
            <a:ext cx="1139024" cy="5146482"/>
          </a:xfrm>
          <a:custGeom>
            <a:avLst/>
            <a:gdLst>
              <a:gd name="connsiteX0" fmla="*/ 0 w 946205"/>
              <a:gd name="connsiteY0" fmla="*/ 0 h 6877878"/>
              <a:gd name="connsiteX1" fmla="*/ 0 w 946205"/>
              <a:gd name="connsiteY1" fmla="*/ 6877878 h 6877878"/>
              <a:gd name="connsiteX2" fmla="*/ 946205 w 946205"/>
              <a:gd name="connsiteY2" fmla="*/ 6877878 h 6877878"/>
              <a:gd name="connsiteX3" fmla="*/ 326003 w 946205"/>
              <a:gd name="connsiteY3" fmla="*/ 7951 h 6877878"/>
              <a:gd name="connsiteX4" fmla="*/ 0 w 946205"/>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26003 w 1534601"/>
              <a:gd name="connsiteY3" fmla="*/ 7951 h 6877878"/>
              <a:gd name="connsiteX4" fmla="*/ 0 w 1534601"/>
              <a:gd name="connsiteY4" fmla="*/ 0 h 6877878"/>
              <a:gd name="connsiteX0" fmla="*/ 0 w 1534601"/>
              <a:gd name="connsiteY0" fmla="*/ 0 h 6877878"/>
              <a:gd name="connsiteX1" fmla="*/ 0 w 1534601"/>
              <a:gd name="connsiteY1" fmla="*/ 6877878 h 6877878"/>
              <a:gd name="connsiteX2" fmla="*/ 1534601 w 1534601"/>
              <a:gd name="connsiteY2" fmla="*/ 6877878 h 6877878"/>
              <a:gd name="connsiteX3" fmla="*/ 397565 w 1534601"/>
              <a:gd name="connsiteY3" fmla="*/ 39756 h 6877878"/>
              <a:gd name="connsiteX4" fmla="*/ 0 w 1534601"/>
              <a:gd name="connsiteY4" fmla="*/ 0 h 6877878"/>
              <a:gd name="connsiteX0" fmla="*/ 0 w 1622065"/>
              <a:gd name="connsiteY0" fmla="*/ 0 h 6846073"/>
              <a:gd name="connsiteX1" fmla="*/ 87464 w 1622065"/>
              <a:gd name="connsiteY1" fmla="*/ 6846073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61975"/>
              <a:gd name="connsiteX1" fmla="*/ 15903 w 1622065"/>
              <a:gd name="connsiteY1" fmla="*/ 6861975 h 6861975"/>
              <a:gd name="connsiteX2" fmla="*/ 1622065 w 1622065"/>
              <a:gd name="connsiteY2" fmla="*/ 6846073 h 6861975"/>
              <a:gd name="connsiteX3" fmla="*/ 485029 w 1622065"/>
              <a:gd name="connsiteY3" fmla="*/ 7951 h 6861975"/>
              <a:gd name="connsiteX4" fmla="*/ 0 w 1622065"/>
              <a:gd name="connsiteY4" fmla="*/ 0 h 6861975"/>
              <a:gd name="connsiteX0" fmla="*/ 0 w 1622065"/>
              <a:gd name="connsiteY0" fmla="*/ 0 h 6854024"/>
              <a:gd name="connsiteX1" fmla="*/ 15903 w 1622065"/>
              <a:gd name="connsiteY1" fmla="*/ 6854024 h 6854024"/>
              <a:gd name="connsiteX2" fmla="*/ 1622065 w 1622065"/>
              <a:gd name="connsiteY2" fmla="*/ 6846073 h 6854024"/>
              <a:gd name="connsiteX3" fmla="*/ 485029 w 1622065"/>
              <a:gd name="connsiteY3" fmla="*/ 7951 h 6854024"/>
              <a:gd name="connsiteX4" fmla="*/ 0 w 1622065"/>
              <a:gd name="connsiteY4" fmla="*/ 0 h 6854024"/>
              <a:gd name="connsiteX0" fmla="*/ 0 w 1622065"/>
              <a:gd name="connsiteY0" fmla="*/ 0 h 6846073"/>
              <a:gd name="connsiteX1" fmla="*/ 15903 w 1622065"/>
              <a:gd name="connsiteY1" fmla="*/ 6822218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0 h 6846073"/>
              <a:gd name="connsiteX1" fmla="*/ 15903 w 1622065"/>
              <a:gd name="connsiteY1" fmla="*/ 6846072 h 6846073"/>
              <a:gd name="connsiteX2" fmla="*/ 1622065 w 1622065"/>
              <a:gd name="connsiteY2" fmla="*/ 6846073 h 6846073"/>
              <a:gd name="connsiteX3" fmla="*/ 485029 w 1622065"/>
              <a:gd name="connsiteY3" fmla="*/ 7951 h 6846073"/>
              <a:gd name="connsiteX4" fmla="*/ 0 w 1622065"/>
              <a:gd name="connsiteY4" fmla="*/ 0 h 6846073"/>
              <a:gd name="connsiteX0" fmla="*/ 0 w 1622065"/>
              <a:gd name="connsiteY0" fmla="*/ 15903 h 6861976"/>
              <a:gd name="connsiteX1" fmla="*/ 15903 w 1622065"/>
              <a:gd name="connsiteY1" fmla="*/ 6861975 h 6861976"/>
              <a:gd name="connsiteX2" fmla="*/ 1622065 w 1622065"/>
              <a:gd name="connsiteY2" fmla="*/ 6861976 h 6861976"/>
              <a:gd name="connsiteX3" fmla="*/ 492980 w 1622065"/>
              <a:gd name="connsiteY3" fmla="*/ 0 h 6861976"/>
              <a:gd name="connsiteX4" fmla="*/ 0 w 1622065"/>
              <a:gd name="connsiteY4" fmla="*/ 15903 h 6861976"/>
              <a:gd name="connsiteX0" fmla="*/ 0 w 1630016"/>
              <a:gd name="connsiteY0" fmla="*/ 1 h 6861976"/>
              <a:gd name="connsiteX1" fmla="*/ 23854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0 w 1630016"/>
              <a:gd name="connsiteY0" fmla="*/ 1 h 6861976"/>
              <a:gd name="connsiteX1" fmla="*/ 7951 w 1630016"/>
              <a:gd name="connsiteY1" fmla="*/ 6861975 h 6861976"/>
              <a:gd name="connsiteX2" fmla="*/ 1630016 w 1630016"/>
              <a:gd name="connsiteY2" fmla="*/ 6861976 h 6861976"/>
              <a:gd name="connsiteX3" fmla="*/ 500931 w 1630016"/>
              <a:gd name="connsiteY3" fmla="*/ 0 h 6861976"/>
              <a:gd name="connsiteX4" fmla="*/ 0 w 1630016"/>
              <a:gd name="connsiteY4" fmla="*/ 1 h 6861976"/>
              <a:gd name="connsiteX0" fmla="*/ 198999 w 1622281"/>
              <a:gd name="connsiteY0" fmla="*/ 0 h 6869926"/>
              <a:gd name="connsiteX1" fmla="*/ 216 w 1622281"/>
              <a:gd name="connsiteY1" fmla="*/ 6869925 h 6869926"/>
              <a:gd name="connsiteX2" fmla="*/ 1622281 w 1622281"/>
              <a:gd name="connsiteY2" fmla="*/ 6869926 h 6869926"/>
              <a:gd name="connsiteX3" fmla="*/ 493196 w 1622281"/>
              <a:gd name="connsiteY3" fmla="*/ 7950 h 6869926"/>
              <a:gd name="connsiteX4" fmla="*/ 198999 w 1622281"/>
              <a:gd name="connsiteY4" fmla="*/ 0 h 6869926"/>
              <a:gd name="connsiteX0" fmla="*/ 103747 w 1622445"/>
              <a:gd name="connsiteY0" fmla="*/ 1 h 6861976"/>
              <a:gd name="connsiteX1" fmla="*/ 380 w 1622445"/>
              <a:gd name="connsiteY1" fmla="*/ 6861975 h 6861976"/>
              <a:gd name="connsiteX2" fmla="*/ 1622445 w 1622445"/>
              <a:gd name="connsiteY2" fmla="*/ 6861976 h 6861976"/>
              <a:gd name="connsiteX3" fmla="*/ 493360 w 1622445"/>
              <a:gd name="connsiteY3" fmla="*/ 0 h 6861976"/>
              <a:gd name="connsiteX4" fmla="*/ 103747 w 1622445"/>
              <a:gd name="connsiteY4" fmla="*/ 1 h 6861976"/>
              <a:gd name="connsiteX0" fmla="*/ 0 w 1518698"/>
              <a:gd name="connsiteY0" fmla="*/ 1 h 6861976"/>
              <a:gd name="connsiteX1" fmla="*/ 47708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4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7952 w 1518698"/>
              <a:gd name="connsiteY1" fmla="*/ 6846073 h 6861976"/>
              <a:gd name="connsiteX2" fmla="*/ 1518698 w 1518698"/>
              <a:gd name="connsiteY2" fmla="*/ 6861976 h 6861976"/>
              <a:gd name="connsiteX3" fmla="*/ 389613 w 1518698"/>
              <a:gd name="connsiteY3" fmla="*/ 0 h 6861976"/>
              <a:gd name="connsiteX4" fmla="*/ 0 w 1518698"/>
              <a:gd name="connsiteY4" fmla="*/ 1 h 6861976"/>
              <a:gd name="connsiteX0" fmla="*/ 0 w 1518698"/>
              <a:gd name="connsiteY0" fmla="*/ 1 h 6861976"/>
              <a:gd name="connsiteX1" fmla="*/ 15903 w 1518698"/>
              <a:gd name="connsiteY1" fmla="*/ 6854025 h 6861976"/>
              <a:gd name="connsiteX2" fmla="*/ 1518698 w 1518698"/>
              <a:gd name="connsiteY2" fmla="*/ 6861976 h 6861976"/>
              <a:gd name="connsiteX3" fmla="*/ 389613 w 1518698"/>
              <a:gd name="connsiteY3" fmla="*/ 0 h 6861976"/>
              <a:gd name="connsiteX4" fmla="*/ 0 w 1518698"/>
              <a:gd name="connsiteY4" fmla="*/ 1 h 6861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8698" h="6861976">
                <a:moveTo>
                  <a:pt x="0" y="1"/>
                </a:moveTo>
                <a:cubicBezTo>
                  <a:pt x="7951" y="2287326"/>
                  <a:pt x="7952" y="4566700"/>
                  <a:pt x="15903" y="6854025"/>
                </a:cubicBezTo>
                <a:lnTo>
                  <a:pt x="1518698" y="6861976"/>
                </a:lnTo>
                <a:lnTo>
                  <a:pt x="389613" y="0"/>
                </a:lnTo>
                <a:lnTo>
                  <a:pt x="0" y="1"/>
                </a:lnTo>
                <a:close/>
              </a:path>
            </a:pathLst>
          </a:custGeom>
          <a:solidFill>
            <a:srgbClr val="62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sz="1050" dirty="0"/>
          </a:p>
        </p:txBody>
      </p:sp>
      <p:pic>
        <p:nvPicPr>
          <p:cNvPr id="8" name="Image 7">
            <a:extLst>
              <a:ext uri="{FF2B5EF4-FFF2-40B4-BE49-F238E27FC236}">
                <a16:creationId xmlns:a16="http://schemas.microsoft.com/office/drawing/2014/main" id="{E2F44292-E44F-C85A-7DBA-E3581DEC690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30658" y="4916380"/>
            <a:ext cx="194594" cy="181369"/>
          </a:xfrm>
          <a:prstGeom prst="rect">
            <a:avLst/>
          </a:prstGeom>
        </p:spPr>
      </p:pic>
      <p:pic>
        <p:nvPicPr>
          <p:cNvPr id="9" name="Image 8">
            <a:extLst>
              <a:ext uri="{FF2B5EF4-FFF2-40B4-BE49-F238E27FC236}">
                <a16:creationId xmlns:a16="http://schemas.microsoft.com/office/drawing/2014/main" id="{AB6438E7-6C6C-EEC7-E4C6-F0F2EDE366E2}"/>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892321" y="4908178"/>
            <a:ext cx="107688" cy="179480"/>
          </a:xfrm>
          <a:prstGeom prst="rect">
            <a:avLst/>
          </a:prstGeom>
        </p:spPr>
      </p:pic>
      <p:pic>
        <p:nvPicPr>
          <p:cNvPr id="10" name="Image 9">
            <a:extLst>
              <a:ext uri="{FF2B5EF4-FFF2-40B4-BE49-F238E27FC236}">
                <a16:creationId xmlns:a16="http://schemas.microsoft.com/office/drawing/2014/main" id="{31A05ADD-AF50-E775-9EBB-BBC2A730A65F}"/>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131952" y="4929175"/>
            <a:ext cx="260718" cy="136026"/>
          </a:xfrm>
          <a:prstGeom prst="rect">
            <a:avLst/>
          </a:prstGeom>
        </p:spPr>
      </p:pic>
      <p:pic>
        <p:nvPicPr>
          <p:cNvPr id="11" name="Image 10">
            <a:extLst>
              <a:ext uri="{FF2B5EF4-FFF2-40B4-BE49-F238E27FC236}">
                <a16:creationId xmlns:a16="http://schemas.microsoft.com/office/drawing/2014/main" id="{1387834C-4020-1BAA-AC3B-A7B0BB19683D}"/>
              </a:ext>
            </a:extLst>
          </p:cNvPr>
          <p:cNvPicPr>
            <a:picLocks noChangeAspect="1"/>
          </p:cNvPicPr>
          <p:nvPr userDrawn="1"/>
        </p:nvPicPr>
        <p:blipFill>
          <a:blip r:embed="rId5" cstate="screen">
            <a:duotone>
              <a:prstClr val="black"/>
              <a:schemeClr val="tx1">
                <a:tint val="45000"/>
                <a:satMod val="400000"/>
              </a:schemeClr>
            </a:duotone>
            <a:extLst>
              <a:ext uri="{BEBA8EAE-BF5A-486C-A8C5-ECC9F3942E4B}">
                <a14:imgProps xmlns:a14="http://schemas.microsoft.com/office/drawing/2010/main">
                  <a14:imgLayer r:embed="rId6">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415019" y="4905288"/>
            <a:ext cx="171923" cy="181369"/>
          </a:xfrm>
          <a:prstGeom prst="rect">
            <a:avLst/>
          </a:prstGeom>
        </p:spPr>
      </p:pic>
      <p:pic>
        <p:nvPicPr>
          <p:cNvPr id="12" name="Image 11">
            <a:extLst>
              <a:ext uri="{FF2B5EF4-FFF2-40B4-BE49-F238E27FC236}">
                <a16:creationId xmlns:a16="http://schemas.microsoft.com/office/drawing/2014/main" id="{B3846FAE-6744-F51F-7A7B-8A9928DE0D96}"/>
              </a:ext>
            </a:extLst>
          </p:cNvPr>
          <p:cNvPicPr>
            <a:picLocks noChangeAspect="1"/>
          </p:cNvPicPr>
          <p:nvPr userDrawn="1"/>
        </p:nvPicPr>
        <p:blipFill>
          <a:blip r:embed="rId7" cstate="screen">
            <a:duotone>
              <a:prstClr val="black"/>
              <a:schemeClr val="tx1">
                <a:tint val="45000"/>
                <a:satMod val="400000"/>
              </a:schemeClr>
            </a:duotone>
            <a:extLst>
              <a:ext uri="{BEBA8EAE-BF5A-486C-A8C5-ECC9F3942E4B}">
                <a14:imgProps xmlns:a14="http://schemas.microsoft.com/office/drawing/2010/main">
                  <a14:imgLayer r:embed="rId8">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2128757" y="4887151"/>
            <a:ext cx="149629" cy="199506"/>
          </a:xfrm>
          <a:prstGeom prst="rect">
            <a:avLst/>
          </a:prstGeom>
        </p:spPr>
      </p:pic>
      <p:pic>
        <p:nvPicPr>
          <p:cNvPr id="13" name="Image 12">
            <a:extLst>
              <a:ext uri="{FF2B5EF4-FFF2-40B4-BE49-F238E27FC236}">
                <a16:creationId xmlns:a16="http://schemas.microsoft.com/office/drawing/2014/main" id="{1DFE7F97-E510-DA16-2CDF-F9B6224A8748}"/>
              </a:ext>
            </a:extLst>
          </p:cNvPr>
          <p:cNvPicPr>
            <a:picLocks noChangeAspect="1"/>
          </p:cNvPicPr>
          <p:nvPr userDrawn="1"/>
        </p:nvPicPr>
        <p:blipFill>
          <a:blip r:embed="rId9" cstate="screen">
            <a:duotone>
              <a:prstClr val="black"/>
              <a:schemeClr val="tx1">
                <a:tint val="45000"/>
                <a:satMod val="400000"/>
              </a:schemeClr>
            </a:duotone>
            <a:extLst>
              <a:ext uri="{BEBA8EAE-BF5A-486C-A8C5-ECC9F3942E4B}">
                <a14:imgProps xmlns:a14="http://schemas.microsoft.com/office/drawing/2010/main">
                  <a14:imgLayer r:embed="rId10">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765408" y="4929856"/>
            <a:ext cx="236914" cy="149629"/>
          </a:xfrm>
          <a:prstGeom prst="rect">
            <a:avLst/>
          </a:prstGeom>
        </p:spPr>
      </p:pic>
      <p:pic>
        <p:nvPicPr>
          <p:cNvPr id="14" name="Image 13">
            <a:extLst>
              <a:ext uri="{FF2B5EF4-FFF2-40B4-BE49-F238E27FC236}">
                <a16:creationId xmlns:a16="http://schemas.microsoft.com/office/drawing/2014/main" id="{FAB0899C-6EC9-E634-8EFE-32BF45801718}"/>
              </a:ext>
            </a:extLst>
          </p:cNvPr>
          <p:cNvPicPr>
            <a:picLocks noChangeAspect="1"/>
          </p:cNvPicPr>
          <p:nvPr userDrawn="1"/>
        </p:nvPicPr>
        <p:blipFill>
          <a:blip r:embed="rId11" cstate="screen">
            <a:duotone>
              <a:prstClr val="black"/>
              <a:schemeClr val="tx1">
                <a:tint val="45000"/>
                <a:satMod val="400000"/>
              </a:schemeClr>
            </a:duotone>
            <a:extLst>
              <a:ext uri="{BEBA8EAE-BF5A-486C-A8C5-ECC9F3942E4B}">
                <a14:imgProps xmlns:a14="http://schemas.microsoft.com/office/drawing/2010/main">
                  <a14:imgLayer r:embed="rId12">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445627" y="4906504"/>
            <a:ext cx="198372" cy="181369"/>
          </a:xfrm>
          <a:prstGeom prst="rect">
            <a:avLst/>
          </a:prstGeom>
        </p:spPr>
      </p:pic>
      <p:pic>
        <p:nvPicPr>
          <p:cNvPr id="15" name="Image 14">
            <a:extLst>
              <a:ext uri="{FF2B5EF4-FFF2-40B4-BE49-F238E27FC236}">
                <a16:creationId xmlns:a16="http://schemas.microsoft.com/office/drawing/2014/main" id="{623AD63B-C6F1-7030-9B24-E6BC7462DAE4}"/>
              </a:ext>
            </a:extLst>
          </p:cNvPr>
          <p:cNvPicPr>
            <a:picLocks noChangeAspect="1"/>
          </p:cNvPicPr>
          <p:nvPr userDrawn="1"/>
        </p:nvPicPr>
        <p:blipFill>
          <a:blip r:embed="rId13" cstate="screen">
            <a:duotone>
              <a:prstClr val="black"/>
              <a:schemeClr val="tx1">
                <a:tint val="45000"/>
                <a:satMod val="400000"/>
              </a:schemeClr>
            </a:duotone>
            <a:extLst>
              <a:ext uri="{BEBA8EAE-BF5A-486C-A8C5-ECC9F3942E4B}">
                <a14:imgProps xmlns:a14="http://schemas.microsoft.com/office/drawing/2010/main">
                  <a14:imgLayer r:embed="rId14">
                    <a14:imgEffect>
                      <a14:brightnessContrast bright="-40000" contrast="-40000"/>
                    </a14:imgEffect>
                  </a14:imgLayer>
                </a14:imgProps>
              </a:ext>
              <a:ext uri="{28A0092B-C50C-407E-A947-70E740481C1C}">
                <a14:useLocalDpi xmlns:a14="http://schemas.microsoft.com/office/drawing/2010/main"/>
              </a:ext>
            </a:extLst>
          </a:blip>
          <a:stretch>
            <a:fillRect/>
          </a:stretch>
        </p:blipFill>
        <p:spPr>
          <a:xfrm>
            <a:off x="1172852" y="4943159"/>
            <a:ext cx="166255" cy="149629"/>
          </a:xfrm>
          <a:prstGeom prst="rect">
            <a:avLst/>
          </a:prstGeom>
        </p:spPr>
      </p:pic>
    </p:spTree>
    <p:extLst>
      <p:ext uri="{BB962C8B-B14F-4D97-AF65-F5344CB8AC3E}">
        <p14:creationId xmlns:p14="http://schemas.microsoft.com/office/powerpoint/2010/main" val="41174480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rmAutofit/>
          </a:bodyPr>
          <a:lstStyle>
            <a:lvl1pPr marL="457200" lvl="0" indent="-317500">
              <a:spcBef>
                <a:spcPts val="0"/>
              </a:spcBef>
              <a:spcAft>
                <a:spcPts val="0"/>
              </a:spcAft>
              <a:buSzPts val="1400"/>
              <a:buChar char="●"/>
              <a:defRPr sz="14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rmAutofit/>
          </a:bodyPr>
          <a:lstStyle>
            <a:lvl1pPr marL="457200" lvl="0" indent="-304800">
              <a:spcBef>
                <a:spcPts val="0"/>
              </a:spcBef>
              <a:spcAft>
                <a:spcPts val="0"/>
              </a:spcAft>
              <a:buSzPts val="1200"/>
              <a:buChar char="●"/>
              <a:defRPr sz="1200"/>
            </a:lvl1pPr>
            <a:lvl2pPr marL="914400" lvl="1" indent="-304800">
              <a:spcBef>
                <a:spcPts val="0"/>
              </a:spcBef>
              <a:spcAft>
                <a:spcPts val="0"/>
              </a:spcAft>
              <a:buSzPts val="1200"/>
              <a:buChar char="○"/>
              <a:defRPr sz="1200"/>
            </a:lvl2pPr>
            <a:lvl3pPr marL="1371600" lvl="2" indent="-304800">
              <a:spcBef>
                <a:spcPts val="0"/>
              </a:spcBef>
              <a:spcAft>
                <a:spcPts val="0"/>
              </a:spcAft>
              <a:buSzPts val="1200"/>
              <a:buChar char="■"/>
              <a:defRPr sz="1200"/>
            </a:lvl3pPr>
            <a:lvl4pPr marL="1828800" lvl="3" indent="-304800">
              <a:spcBef>
                <a:spcPts val="0"/>
              </a:spcBef>
              <a:spcAft>
                <a:spcPts val="0"/>
              </a:spcAft>
              <a:buSzPts val="1200"/>
              <a:buChar char="●"/>
              <a:defRPr sz="1200"/>
            </a:lvl4pPr>
            <a:lvl5pPr marL="2286000" lvl="4" indent="-304800">
              <a:spcBef>
                <a:spcPts val="0"/>
              </a:spcBef>
              <a:spcAft>
                <a:spcPts val="0"/>
              </a:spcAft>
              <a:buSzPts val="1200"/>
              <a:buChar char="○"/>
              <a:defRPr sz="1200"/>
            </a:lvl5pPr>
            <a:lvl6pPr marL="2743200" lvl="5" indent="-304800">
              <a:spcBef>
                <a:spcPts val="0"/>
              </a:spcBef>
              <a:spcAft>
                <a:spcPts val="0"/>
              </a:spcAft>
              <a:buSzPts val="1200"/>
              <a:buChar char="■"/>
              <a:defRPr sz="1200"/>
            </a:lvl6pPr>
            <a:lvl7pPr marL="3200400" lvl="6" indent="-304800">
              <a:spcBef>
                <a:spcPts val="0"/>
              </a:spcBef>
              <a:spcAft>
                <a:spcPts val="0"/>
              </a:spcAft>
              <a:buSzPts val="1200"/>
              <a:buChar char="●"/>
              <a:defRPr sz="1200"/>
            </a:lvl7pPr>
            <a:lvl8pPr marL="3657600" lvl="7" indent="-304800">
              <a:spcBef>
                <a:spcPts val="0"/>
              </a:spcBef>
              <a:spcAft>
                <a:spcPts val="0"/>
              </a:spcAft>
              <a:buSzPts val="1200"/>
              <a:buChar char="○"/>
              <a:defRPr sz="1200"/>
            </a:lvl8pPr>
            <a:lvl9pPr marL="4114800" lvl="8" indent="-304800">
              <a:spcBef>
                <a:spcPts val="0"/>
              </a:spcBef>
              <a:spcAft>
                <a:spcPts val="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rmAutofit/>
          </a:bodyPr>
          <a:lstStyle>
            <a:lvl1pPr marL="457200" lvl="0" indent="-342900">
              <a:spcBef>
                <a:spcPts val="0"/>
              </a:spcBef>
              <a:spcAft>
                <a:spcPts val="0"/>
              </a:spcAft>
              <a:buSzPts val="18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fr"/>
              <a:t>‹N°›</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rmAutofit/>
          </a:bodyPr>
          <a:lstStyle>
            <a:lvl1pPr marL="457200" lvl="0" indent="-342900">
              <a:lnSpc>
                <a:spcPct val="115000"/>
              </a:lnSpc>
              <a:spcBef>
                <a:spcPts val="0"/>
              </a:spcBef>
              <a:spcAft>
                <a:spcPts val="0"/>
              </a:spcAft>
              <a:buClr>
                <a:schemeClr val="dk2"/>
              </a:buClr>
              <a:buSzPts val="1800"/>
              <a:buChar char="●"/>
              <a:defRPr sz="1800">
                <a:solidFill>
                  <a:schemeClr val="dk2"/>
                </a:solidFill>
              </a:defRPr>
            </a:lvl1pPr>
            <a:lvl2pPr marL="914400" lvl="1" indent="-317500">
              <a:lnSpc>
                <a:spcPct val="115000"/>
              </a:lnSpc>
              <a:spcBef>
                <a:spcPts val="0"/>
              </a:spcBef>
              <a:spcAft>
                <a:spcPts val="0"/>
              </a:spcAft>
              <a:buClr>
                <a:schemeClr val="dk2"/>
              </a:buClr>
              <a:buSzPts val="1400"/>
              <a:buChar char="○"/>
              <a:defRPr>
                <a:solidFill>
                  <a:schemeClr val="dk2"/>
                </a:solidFill>
              </a:defRPr>
            </a:lvl2pPr>
            <a:lvl3pPr marL="1371600" lvl="2" indent="-317500">
              <a:lnSpc>
                <a:spcPct val="115000"/>
              </a:lnSpc>
              <a:spcBef>
                <a:spcPts val="0"/>
              </a:spcBef>
              <a:spcAft>
                <a:spcPts val="0"/>
              </a:spcAft>
              <a:buClr>
                <a:schemeClr val="dk2"/>
              </a:buClr>
              <a:buSzPts val="1400"/>
              <a:buChar char="■"/>
              <a:defRPr>
                <a:solidFill>
                  <a:schemeClr val="dk2"/>
                </a:solidFill>
              </a:defRPr>
            </a:lvl3pPr>
            <a:lvl4pPr marL="1828800" lvl="3" indent="-317500">
              <a:lnSpc>
                <a:spcPct val="115000"/>
              </a:lnSpc>
              <a:spcBef>
                <a:spcPts val="0"/>
              </a:spcBef>
              <a:spcAft>
                <a:spcPts val="0"/>
              </a:spcAft>
              <a:buClr>
                <a:schemeClr val="dk2"/>
              </a:buClr>
              <a:buSzPts val="1400"/>
              <a:buChar char="●"/>
              <a:defRPr>
                <a:solidFill>
                  <a:schemeClr val="dk2"/>
                </a:solidFill>
              </a:defRPr>
            </a:lvl4pPr>
            <a:lvl5pPr marL="2286000" lvl="4" indent="-317500">
              <a:lnSpc>
                <a:spcPct val="115000"/>
              </a:lnSpc>
              <a:spcBef>
                <a:spcPts val="0"/>
              </a:spcBef>
              <a:spcAft>
                <a:spcPts val="0"/>
              </a:spcAft>
              <a:buClr>
                <a:schemeClr val="dk2"/>
              </a:buClr>
              <a:buSzPts val="1400"/>
              <a:buChar char="○"/>
              <a:defRPr>
                <a:solidFill>
                  <a:schemeClr val="dk2"/>
                </a:solidFill>
              </a:defRPr>
            </a:lvl5pPr>
            <a:lvl6pPr marL="2743200" lvl="5" indent="-317500">
              <a:lnSpc>
                <a:spcPct val="115000"/>
              </a:lnSpc>
              <a:spcBef>
                <a:spcPts val="0"/>
              </a:spcBef>
              <a:spcAft>
                <a:spcPts val="0"/>
              </a:spcAft>
              <a:buClr>
                <a:schemeClr val="dk2"/>
              </a:buClr>
              <a:buSzPts val="1400"/>
              <a:buChar char="■"/>
              <a:defRPr>
                <a:solidFill>
                  <a:schemeClr val="dk2"/>
                </a:solidFill>
              </a:defRPr>
            </a:lvl6pPr>
            <a:lvl7pPr marL="3200400" lvl="6" indent="-317500">
              <a:lnSpc>
                <a:spcPct val="115000"/>
              </a:lnSpc>
              <a:spcBef>
                <a:spcPts val="0"/>
              </a:spcBef>
              <a:spcAft>
                <a:spcPts val="0"/>
              </a:spcAft>
              <a:buClr>
                <a:schemeClr val="dk2"/>
              </a:buClr>
              <a:buSzPts val="1400"/>
              <a:buChar char="●"/>
              <a:defRPr>
                <a:solidFill>
                  <a:schemeClr val="dk2"/>
                </a:solidFill>
              </a:defRPr>
            </a:lvl7pPr>
            <a:lvl8pPr marL="3657600" lvl="7" indent="-317500">
              <a:lnSpc>
                <a:spcPct val="115000"/>
              </a:lnSpc>
              <a:spcBef>
                <a:spcPts val="0"/>
              </a:spcBef>
              <a:spcAft>
                <a:spcPts val="0"/>
              </a:spcAft>
              <a:buClr>
                <a:schemeClr val="dk2"/>
              </a:buClr>
              <a:buSzPts val="1400"/>
              <a:buChar char="○"/>
              <a:defRPr>
                <a:solidFill>
                  <a:schemeClr val="dk2"/>
                </a:solidFill>
              </a:defRPr>
            </a:lvl8pPr>
            <a:lvl9pPr marL="4114800" lvl="8" indent="-317500">
              <a:lnSpc>
                <a:spcPct val="115000"/>
              </a:lnSpc>
              <a:spcBef>
                <a:spcPts val="0"/>
              </a:spcBef>
              <a:spcAft>
                <a:spcPts val="0"/>
              </a:spcAft>
              <a:buClr>
                <a:schemeClr val="dk2"/>
              </a:buClr>
              <a:buSzPts val="1400"/>
              <a:buChar char="■"/>
              <a:defRPr>
                <a:solidFill>
                  <a:schemeClr val="dk2"/>
                </a:solidFill>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fr"/>
              <a:t>‹N°›</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6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6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15.png"/><Relationship Id="rId3" Type="http://schemas.microsoft.com/office/2018/10/relationships/comments" Target="../comments/modernComment_100_0.xml"/><Relationship Id="rId7" Type="http://schemas.openxmlformats.org/officeDocument/2006/relationships/image" Target="../media/image1.png"/><Relationship Id="rId12" Type="http://schemas.openxmlformats.org/officeDocument/2006/relationships/image" Target="../media/image14.png"/><Relationship Id="rId17" Type="http://schemas.microsoft.com/office/2007/relationships/hdphoto" Target="../media/hdphoto6.wdp"/><Relationship Id="rId2" Type="http://schemas.openxmlformats.org/officeDocument/2006/relationships/notesSlide" Target="../notesSlides/notesSlide1.xml"/><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11.png"/><Relationship Id="rId11" Type="http://schemas.openxmlformats.org/officeDocument/2006/relationships/image" Target="../media/image13.png"/><Relationship Id="rId5" Type="http://schemas.openxmlformats.org/officeDocument/2006/relationships/image" Target="../media/image10.emf"/><Relationship Id="rId15" Type="http://schemas.openxmlformats.org/officeDocument/2006/relationships/image" Target="../media/image17.emf"/><Relationship Id="rId10" Type="http://schemas.openxmlformats.org/officeDocument/2006/relationships/image" Target="../media/image12.png"/><Relationship Id="rId4" Type="http://schemas.openxmlformats.org/officeDocument/2006/relationships/image" Target="../media/image9.png"/><Relationship Id="rId9" Type="http://schemas.openxmlformats.org/officeDocument/2006/relationships/image" Target="../media/image3.png"/><Relationship Id="rId14" Type="http://schemas.openxmlformats.org/officeDocument/2006/relationships/image" Target="../media/image16.pn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microsoft.com/office/2007/relationships/hdphoto" Target="../media/hdphoto6.wdp"/></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20.emf"/></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emf"/><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25.emf"/><Relationship Id="rId5" Type="http://schemas.openxmlformats.org/officeDocument/2006/relationships/image" Target="../media/image24.emf"/><Relationship Id="rId4" Type="http://schemas.openxmlformats.org/officeDocument/2006/relationships/image" Target="../media/image23.emf"/></Relationships>
</file>

<file path=ppt/slides/_rels/slide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29.emf"/></Relationships>
</file>

<file path=ppt/slides/_rels/slide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grpSp>
        <p:nvGrpSpPr>
          <p:cNvPr id="17" name="Groupe 16">
            <a:extLst>
              <a:ext uri="{FF2B5EF4-FFF2-40B4-BE49-F238E27FC236}">
                <a16:creationId xmlns:a16="http://schemas.microsoft.com/office/drawing/2014/main" id="{2117CBAF-9D23-7FAA-43DD-F17A34E81EEF}"/>
              </a:ext>
            </a:extLst>
          </p:cNvPr>
          <p:cNvGrpSpPr/>
          <p:nvPr/>
        </p:nvGrpSpPr>
        <p:grpSpPr>
          <a:xfrm>
            <a:off x="0" y="0"/>
            <a:ext cx="4172136" cy="5143500"/>
            <a:chOff x="0" y="0"/>
            <a:chExt cx="5562848" cy="6858000"/>
          </a:xfrm>
          <a:solidFill>
            <a:srgbClr val="2392A0"/>
          </a:solidFill>
        </p:grpSpPr>
        <p:pic>
          <p:nvPicPr>
            <p:cNvPr id="58" name="Google Shape;58;p13"/>
            <p:cNvPicPr preferRelativeResize="0"/>
            <p:nvPr/>
          </p:nvPicPr>
          <p:blipFill>
            <a:blip r:embed="rId4">
              <a:alphaModFix/>
            </a:blip>
            <a:stretch>
              <a:fillRect/>
            </a:stretch>
          </p:blipFill>
          <p:spPr>
            <a:xfrm>
              <a:off x="174725" y="4291400"/>
              <a:ext cx="2450142" cy="656400"/>
            </a:xfrm>
            <a:prstGeom prst="rect">
              <a:avLst/>
            </a:prstGeom>
            <a:grpFill/>
            <a:ln>
              <a:noFill/>
            </a:ln>
          </p:spPr>
        </p:pic>
        <p:pic>
          <p:nvPicPr>
            <p:cNvPr id="2" name="Image 1">
              <a:extLst>
                <a:ext uri="{FF2B5EF4-FFF2-40B4-BE49-F238E27FC236}">
                  <a16:creationId xmlns:a16="http://schemas.microsoft.com/office/drawing/2014/main" id="{B85E8127-5274-5E8C-E480-7C34B5793EB7}"/>
                </a:ext>
              </a:extLst>
            </p:cNvPr>
            <p:cNvPicPr>
              <a:picLocks noChangeAspect="1"/>
            </p:cNvPicPr>
            <p:nvPr/>
          </p:nvPicPr>
          <p:blipFill>
            <a:blip r:embed="rId5"/>
            <a:stretch>
              <a:fillRect/>
            </a:stretch>
          </p:blipFill>
          <p:spPr>
            <a:xfrm>
              <a:off x="334056" y="2457399"/>
              <a:ext cx="2203136" cy="1744149"/>
            </a:xfrm>
            <a:prstGeom prst="rect">
              <a:avLst/>
            </a:prstGeom>
            <a:grpFill/>
          </p:spPr>
        </p:pic>
        <p:sp>
          <p:nvSpPr>
            <p:cNvPr id="6" name="Organigramme : Entrée manuelle 13">
              <a:extLst>
                <a:ext uri="{FF2B5EF4-FFF2-40B4-BE49-F238E27FC236}">
                  <a16:creationId xmlns:a16="http://schemas.microsoft.com/office/drawing/2014/main" id="{9B2B7534-4849-A61E-BDC0-8A9BA11446DB}"/>
                </a:ext>
              </a:extLst>
            </p:cNvPr>
            <p:cNvSpPr/>
            <p:nvPr/>
          </p:nvSpPr>
          <p:spPr>
            <a:xfrm rot="5400000">
              <a:off x="-647576" y="647576"/>
              <a:ext cx="6858000" cy="5562848"/>
            </a:xfrm>
            <a:prstGeom prst="flowChartManualInput">
              <a:avLst/>
            </a:prstGeom>
            <a:solidFill>
              <a:srgbClr val="62CC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8" name="Image 7">
              <a:extLst>
                <a:ext uri="{FF2B5EF4-FFF2-40B4-BE49-F238E27FC236}">
                  <a16:creationId xmlns:a16="http://schemas.microsoft.com/office/drawing/2014/main" id="{58865881-2193-B857-04BE-9D7013C8384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30647" y="852677"/>
              <a:ext cx="1516843" cy="395818"/>
            </a:xfrm>
            <a:prstGeom prst="rect">
              <a:avLst/>
            </a:prstGeom>
            <a:solidFill>
              <a:srgbClr val="62CC33"/>
            </a:solidFill>
          </p:spPr>
        </p:pic>
        <p:pic>
          <p:nvPicPr>
            <p:cNvPr id="9" name="Image 8">
              <a:extLst>
                <a:ext uri="{FF2B5EF4-FFF2-40B4-BE49-F238E27FC236}">
                  <a16:creationId xmlns:a16="http://schemas.microsoft.com/office/drawing/2014/main" id="{5F924F4D-9F22-5546-2958-8DEE6B11BA1C}"/>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51712" y="351237"/>
              <a:ext cx="259459" cy="241825"/>
            </a:xfrm>
            <a:prstGeom prst="rect">
              <a:avLst/>
            </a:prstGeom>
            <a:solidFill>
              <a:srgbClr val="62CC33"/>
            </a:solidFill>
          </p:spPr>
        </p:pic>
        <p:pic>
          <p:nvPicPr>
            <p:cNvPr id="10" name="Image 9">
              <a:extLst>
                <a:ext uri="{FF2B5EF4-FFF2-40B4-BE49-F238E27FC236}">
                  <a16:creationId xmlns:a16="http://schemas.microsoft.com/office/drawing/2014/main" id="{FD2682D3-6DC2-0A82-F8F7-93F9797FFCBA}"/>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1483842" y="340302"/>
              <a:ext cx="143584" cy="239306"/>
            </a:xfrm>
            <a:prstGeom prst="rect">
              <a:avLst/>
            </a:prstGeom>
            <a:solidFill>
              <a:srgbClr val="62CC33"/>
            </a:solidFill>
          </p:spPr>
        </p:pic>
        <p:pic>
          <p:nvPicPr>
            <p:cNvPr id="11" name="Image 10">
              <a:extLst>
                <a:ext uri="{FF2B5EF4-FFF2-40B4-BE49-F238E27FC236}">
                  <a16:creationId xmlns:a16="http://schemas.microsoft.com/office/drawing/2014/main" id="{89701FF6-7D7C-C31B-F07C-FA4A8A814531}"/>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280089" y="368297"/>
              <a:ext cx="347624" cy="181368"/>
            </a:xfrm>
            <a:prstGeom prst="rect">
              <a:avLst/>
            </a:prstGeom>
            <a:solidFill>
              <a:srgbClr val="62CC33"/>
            </a:solidFill>
          </p:spPr>
        </p:pic>
        <p:pic>
          <p:nvPicPr>
            <p:cNvPr id="12" name="Image 11">
              <a:extLst>
                <a:ext uri="{FF2B5EF4-FFF2-40B4-BE49-F238E27FC236}">
                  <a16:creationId xmlns:a16="http://schemas.microsoft.com/office/drawing/2014/main" id="{B53B1EA7-3AD0-AA77-F0C2-289A6530AFCB}"/>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105912" y="324357"/>
              <a:ext cx="229231" cy="241825"/>
            </a:xfrm>
            <a:prstGeom prst="rect">
              <a:avLst/>
            </a:prstGeom>
            <a:solidFill>
              <a:srgbClr val="62CC33"/>
            </a:solidFill>
          </p:spPr>
        </p:pic>
        <p:pic>
          <p:nvPicPr>
            <p:cNvPr id="13" name="Image 12">
              <a:extLst>
                <a:ext uri="{FF2B5EF4-FFF2-40B4-BE49-F238E27FC236}">
                  <a16:creationId xmlns:a16="http://schemas.microsoft.com/office/drawing/2014/main" id="{3A6CEFC6-9F9E-732B-0A2C-89FD85F8079F}"/>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3623797" y="312265"/>
              <a:ext cx="199505" cy="266008"/>
            </a:xfrm>
            <a:prstGeom prst="rect">
              <a:avLst/>
            </a:prstGeom>
            <a:solidFill>
              <a:srgbClr val="62CC33"/>
            </a:solidFill>
          </p:spPr>
        </p:pic>
        <p:pic>
          <p:nvPicPr>
            <p:cNvPr id="14" name="Image 13">
              <a:extLst>
                <a:ext uri="{FF2B5EF4-FFF2-40B4-BE49-F238E27FC236}">
                  <a16:creationId xmlns:a16="http://schemas.microsoft.com/office/drawing/2014/main" id="{3BD28511-18D2-1714-9D1F-570C01DFA934}"/>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988606" y="369205"/>
              <a:ext cx="315885" cy="199505"/>
            </a:xfrm>
            <a:prstGeom prst="rect">
              <a:avLst/>
            </a:prstGeom>
            <a:solidFill>
              <a:srgbClr val="62CC33"/>
            </a:solidFill>
          </p:spPr>
        </p:pic>
        <p:pic>
          <p:nvPicPr>
            <p:cNvPr id="15" name="Image 14">
              <a:extLst>
                <a:ext uri="{FF2B5EF4-FFF2-40B4-BE49-F238E27FC236}">
                  <a16:creationId xmlns:a16="http://schemas.microsoft.com/office/drawing/2014/main" id="{BFE09153-3736-22B2-F21C-CE67E4ECC004}"/>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2356821" y="338069"/>
              <a:ext cx="264496" cy="241825"/>
            </a:xfrm>
            <a:prstGeom prst="rect">
              <a:avLst/>
            </a:prstGeom>
            <a:solidFill>
              <a:srgbClr val="62CC33"/>
            </a:solidFill>
          </p:spPr>
        </p:pic>
        <p:pic>
          <p:nvPicPr>
            <p:cNvPr id="16" name="Image 15">
              <a:extLst>
                <a:ext uri="{FF2B5EF4-FFF2-40B4-BE49-F238E27FC236}">
                  <a16:creationId xmlns:a16="http://schemas.microsoft.com/office/drawing/2014/main" id="{A174E886-CB3C-95CB-A9F9-F584AD52ACAE}"/>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828231" y="386942"/>
              <a:ext cx="221673" cy="199505"/>
            </a:xfrm>
            <a:prstGeom prst="rect">
              <a:avLst/>
            </a:prstGeom>
            <a:solidFill>
              <a:srgbClr val="62CC33"/>
            </a:solidFill>
          </p:spPr>
        </p:pic>
      </p:grpSp>
      <p:sp>
        <p:nvSpPr>
          <p:cNvPr id="56" name="Google Shape;56;p13"/>
          <p:cNvSpPr txBox="1"/>
          <p:nvPr/>
        </p:nvSpPr>
        <p:spPr>
          <a:xfrm>
            <a:off x="334375" y="2332448"/>
            <a:ext cx="3677134" cy="885300"/>
          </a:xfrm>
          <a:prstGeom prst="rect">
            <a:avLst/>
          </a:prstGeom>
          <a:noFill/>
          <a:ln>
            <a:noFill/>
          </a:ln>
        </p:spPr>
        <p:txBody>
          <a:bodyPr spcFirstLastPara="1" wrap="square" lIns="91425" tIns="91425" rIns="91425" bIns="91425" anchor="b" anchorCtr="0">
            <a:noAutofit/>
          </a:bodyPr>
          <a:lstStyle/>
          <a:p>
            <a:pPr marL="0" lvl="0" indent="0" rtl="0">
              <a:spcBef>
                <a:spcPts val="0"/>
              </a:spcBef>
              <a:spcAft>
                <a:spcPts val="0"/>
              </a:spcAft>
              <a:buNone/>
            </a:pPr>
            <a:r>
              <a:rPr lang="fr" sz="3600" b="1" dirty="0">
                <a:solidFill>
                  <a:schemeClr val="bg1"/>
                </a:solidFill>
                <a:latin typeface="Raleway SemiBold" panose="020B0003030101060003" pitchFamily="34" charset="0"/>
                <a:ea typeface="Raleway"/>
                <a:cs typeface="Raleway"/>
                <a:sym typeface="Raleway"/>
              </a:rPr>
              <a:t>Atelier</a:t>
            </a:r>
            <a:br>
              <a:rPr lang="fr" sz="3600" b="1" dirty="0">
                <a:solidFill>
                  <a:schemeClr val="bg1"/>
                </a:solidFill>
                <a:latin typeface="Raleway SemiBold" panose="020B0003030101060003" pitchFamily="34" charset="0"/>
                <a:ea typeface="Raleway"/>
                <a:cs typeface="Raleway"/>
                <a:sym typeface="Raleway"/>
              </a:rPr>
            </a:br>
            <a:r>
              <a:rPr lang="fr" sz="3600" b="1" dirty="0">
                <a:solidFill>
                  <a:schemeClr val="bg1"/>
                </a:solidFill>
                <a:latin typeface="Raleway SemiBold" panose="020B0003030101060003" pitchFamily="34" charset="0"/>
                <a:ea typeface="Raleway"/>
                <a:cs typeface="Raleway"/>
                <a:sym typeface="Raleway"/>
              </a:rPr>
              <a:t>de dessin scientifique</a:t>
            </a:r>
            <a:br>
              <a:rPr lang="fr" sz="3200" b="1" dirty="0">
                <a:solidFill>
                  <a:schemeClr val="bg1"/>
                </a:solidFill>
                <a:latin typeface="Raleway"/>
                <a:ea typeface="Raleway"/>
                <a:cs typeface="Raleway"/>
                <a:sym typeface="Raleway"/>
              </a:rPr>
            </a:br>
            <a:r>
              <a:rPr lang="fr" sz="2000" dirty="0">
                <a:solidFill>
                  <a:schemeClr val="bg1"/>
                </a:solidFill>
                <a:latin typeface="Raleway"/>
                <a:ea typeface="Raleway"/>
                <a:cs typeface="Raleway"/>
                <a:sym typeface="Raleway"/>
              </a:rPr>
              <a:t>Lichens</a:t>
            </a:r>
            <a:endParaRPr sz="2000" dirty="0">
              <a:solidFill>
                <a:schemeClr val="bg1"/>
              </a:solidFill>
              <a:latin typeface="Raleway"/>
              <a:ea typeface="Raleway"/>
              <a:cs typeface="Raleway"/>
              <a:sym typeface="Raleway"/>
            </a:endParaRPr>
          </a:p>
        </p:txBody>
      </p:sp>
      <p:sp>
        <p:nvSpPr>
          <p:cNvPr id="4" name="AutoShape 2">
            <a:extLst>
              <a:ext uri="{FF2B5EF4-FFF2-40B4-BE49-F238E27FC236}">
                <a16:creationId xmlns:a16="http://schemas.microsoft.com/office/drawing/2014/main" id="{332D19AD-75E1-2DAB-BCCA-4B7217B958C5}"/>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fr-FR"/>
          </a:p>
        </p:txBody>
      </p:sp>
      <p:pic>
        <p:nvPicPr>
          <p:cNvPr id="18" name="Image 17">
            <a:extLst>
              <a:ext uri="{FF2B5EF4-FFF2-40B4-BE49-F238E27FC236}">
                <a16:creationId xmlns:a16="http://schemas.microsoft.com/office/drawing/2014/main" id="{BCCFEF9E-C664-D7B6-4050-E8EBDD8096B9}"/>
              </a:ext>
            </a:extLst>
          </p:cNvPr>
          <p:cNvPicPr>
            <a:picLocks noChangeAspect="1"/>
          </p:cNvPicPr>
          <p:nvPr/>
        </p:nvPicPr>
        <p:blipFill>
          <a:blip r:embed="rId15">
            <a:lum bright="100000" contrast="-70000"/>
            <a:alphaModFix/>
          </a:blip>
          <a:stretch>
            <a:fillRect/>
          </a:stretch>
        </p:blipFill>
        <p:spPr>
          <a:xfrm>
            <a:off x="804404" y="3360966"/>
            <a:ext cx="2275030" cy="1782534"/>
          </a:xfrm>
          <a:prstGeom prst="rect">
            <a:avLst/>
          </a:prstGeom>
        </p:spPr>
      </p:pic>
      <p:pic>
        <p:nvPicPr>
          <p:cNvPr id="23" name="Image 22" descr="Une image contenant texte, papier, croquis, Produit en papier&#10;&#10;Le contenu généré par l’IA peut être incorrect.">
            <a:extLst>
              <a:ext uri="{FF2B5EF4-FFF2-40B4-BE49-F238E27FC236}">
                <a16:creationId xmlns:a16="http://schemas.microsoft.com/office/drawing/2014/main" id="{F964ADED-C9DC-6DCC-1876-11A89C6A7021}"/>
              </a:ext>
            </a:extLst>
          </p:cNvPr>
          <p:cNvPicPr>
            <a:picLocks noChangeAspect="1"/>
          </p:cNvPicPr>
          <p:nvPr/>
        </p:nvPicPr>
        <p:blipFill>
          <a:blip r:embed="rId16">
            <a:extLst>
              <a:ext uri="{BEBA8EAE-BF5A-486C-A8C5-ECC9F3942E4B}">
                <a14:imgProps xmlns:a14="http://schemas.microsoft.com/office/drawing/2010/main">
                  <a14:imgLayer r:embed="rId17">
                    <a14:imgEffect>
                      <a14:brightnessContrast bright="20000" contrast="20000"/>
                    </a14:imgEffect>
                  </a14:imgLayer>
                </a14:imgProps>
              </a:ext>
            </a:extLst>
          </a:blip>
          <a:srcRect l="12769" t="8647" r="9014" b="20988"/>
          <a:stretch>
            <a:fillRect/>
          </a:stretch>
        </p:blipFill>
        <p:spPr>
          <a:xfrm>
            <a:off x="4322741" y="250"/>
            <a:ext cx="4287920" cy="5143250"/>
          </a:xfrm>
          <a:prstGeom prst="rect">
            <a:avLst/>
          </a:prstGeom>
        </p:spPr>
      </p:pic>
    </p:spTree>
  </p:cSld>
  <p:clrMapOvr>
    <a:masterClrMapping/>
  </p:clrMapOvr>
  <p:extLst>
    <p:ext uri="{6950BFC3-D8DA-4A85-94F7-54DA5524770B}">
      <p188:commentRel xmlns:p188="http://schemas.microsoft.com/office/powerpoint/2018/8/main" r:id="rId3"/>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23"/>
          <p:cNvPicPr preferRelativeResize="0"/>
          <p:nvPr/>
        </p:nvPicPr>
        <p:blipFill rotWithShape="1">
          <a:blip r:embed="rId3">
            <a:alphaModFix/>
          </a:blip>
          <a:srcRect b="50174"/>
          <a:stretch/>
        </p:blipFill>
        <p:spPr>
          <a:xfrm>
            <a:off x="537637" y="899900"/>
            <a:ext cx="8349425" cy="3727100"/>
          </a:xfrm>
          <a:prstGeom prst="rect">
            <a:avLst/>
          </a:prstGeom>
          <a:noFill/>
          <a:ln>
            <a:noFill/>
          </a:ln>
        </p:spPr>
      </p:pic>
      <p:sp>
        <p:nvSpPr>
          <p:cNvPr id="181" name="Google Shape;181;p23"/>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a:latin typeface="Raleway"/>
                <a:ea typeface="Raleway"/>
                <a:cs typeface="Raleway"/>
                <a:sym typeface="Raleway"/>
              </a:rPr>
              <a:t>Les caractéristiques des lichens</a:t>
            </a:r>
            <a:endParaRPr sz="2200">
              <a:latin typeface="Raleway"/>
              <a:ea typeface="Raleway"/>
              <a:cs typeface="Raleway"/>
              <a:sym typeface="Raleway"/>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pic>
        <p:nvPicPr>
          <p:cNvPr id="186" name="Google Shape;186;p24"/>
          <p:cNvPicPr preferRelativeResize="0"/>
          <p:nvPr/>
        </p:nvPicPr>
        <p:blipFill rotWithShape="1">
          <a:blip r:embed="rId3">
            <a:alphaModFix/>
          </a:blip>
          <a:srcRect t="50174"/>
          <a:stretch/>
        </p:blipFill>
        <p:spPr>
          <a:xfrm>
            <a:off x="524150" y="928050"/>
            <a:ext cx="8267700" cy="3690625"/>
          </a:xfrm>
          <a:prstGeom prst="rect">
            <a:avLst/>
          </a:prstGeom>
          <a:noFill/>
          <a:ln>
            <a:noFill/>
          </a:ln>
        </p:spPr>
      </p:pic>
      <p:sp>
        <p:nvSpPr>
          <p:cNvPr id="187" name="Google Shape;187;p24"/>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a:latin typeface="Raleway"/>
                <a:ea typeface="Raleway"/>
                <a:cs typeface="Raleway"/>
                <a:sym typeface="Raleway"/>
              </a:rPr>
              <a:t>Les caractéristiques des lichens</a:t>
            </a:r>
            <a:endParaRPr sz="2200">
              <a:latin typeface="Raleway"/>
              <a:ea typeface="Raleway"/>
              <a:cs typeface="Raleway"/>
              <a:sym typeface="Raleway"/>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60" name="Google Shape;160;p20"/>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dirty="0">
                <a:latin typeface="Raleway"/>
                <a:ea typeface="Raleway"/>
                <a:cs typeface="Raleway"/>
                <a:sym typeface="Raleway"/>
              </a:rPr>
              <a:t>Consignes</a:t>
            </a:r>
            <a:endParaRPr sz="2200" dirty="0">
              <a:latin typeface="Raleway"/>
              <a:ea typeface="Raleway"/>
              <a:cs typeface="Raleway"/>
              <a:sym typeface="Raleway"/>
            </a:endParaRPr>
          </a:p>
        </p:txBody>
      </p:sp>
      <p:sp>
        <p:nvSpPr>
          <p:cNvPr id="161" name="Google Shape;161;p20"/>
          <p:cNvSpPr txBox="1">
            <a:spLocks noGrp="1"/>
          </p:cNvSpPr>
          <p:nvPr>
            <p:ph idx="1"/>
          </p:nvPr>
        </p:nvSpPr>
        <p:spPr>
          <a:xfrm>
            <a:off x="916259" y="865144"/>
            <a:ext cx="3860799" cy="3520590"/>
          </a:xfrm>
          <a:prstGeom prst="rect">
            <a:avLst/>
          </a:prstGeom>
        </p:spPr>
        <p:txBody>
          <a:bodyPr spcFirstLastPara="1" wrap="square" lIns="91425" tIns="91425" rIns="91425" bIns="91425" anchor="t" anchorCtr="0">
            <a:normAutofit fontScale="92500"/>
          </a:bodyPr>
          <a:lstStyle/>
          <a:p>
            <a:pPr marL="285750" indent="-285750"/>
            <a:r>
              <a:rPr lang="fr" sz="1600" dirty="0">
                <a:latin typeface="Calibri"/>
                <a:ea typeface="Calibri"/>
                <a:cs typeface="Calibri"/>
                <a:sym typeface="Calibri"/>
              </a:rPr>
              <a:t>Dessins au crayon graphite, au trait</a:t>
            </a:r>
          </a:p>
          <a:p>
            <a:pPr marL="285750" indent="-285750"/>
            <a:r>
              <a:rPr lang="fr" sz="1600" dirty="0">
                <a:latin typeface="Calibri"/>
                <a:ea typeface="Calibri"/>
                <a:cs typeface="Calibri"/>
                <a:sym typeface="Calibri"/>
              </a:rPr>
              <a:t>Eventuellement représenter la couleur du lichen dans un petit carré à côté du dessin</a:t>
            </a:r>
          </a:p>
          <a:p>
            <a:pPr marL="0" indent="0">
              <a:buNone/>
            </a:pPr>
            <a:endParaRPr lang="fr" sz="1600" dirty="0">
              <a:latin typeface="Calibri"/>
              <a:ea typeface="Calibri"/>
              <a:cs typeface="Calibri"/>
              <a:sym typeface="Calibri"/>
            </a:endParaRPr>
          </a:p>
          <a:p>
            <a:pPr marL="0" indent="0">
              <a:buNone/>
            </a:pPr>
            <a:r>
              <a:rPr lang="fr" sz="1600" dirty="0">
                <a:latin typeface="Calibri"/>
                <a:ea typeface="Calibri"/>
                <a:cs typeface="Calibri"/>
                <a:sym typeface="Calibri"/>
              </a:rPr>
              <a:t>Réaliser 2 dessins :</a:t>
            </a:r>
          </a:p>
          <a:p>
            <a:pPr marL="342900"/>
            <a:r>
              <a:rPr lang="fr" sz="1600" dirty="0">
                <a:latin typeface="Calibri"/>
                <a:ea typeface="Calibri"/>
                <a:cs typeface="Calibri"/>
                <a:sym typeface="Calibri"/>
              </a:rPr>
              <a:t>L’un </a:t>
            </a:r>
            <a:r>
              <a:rPr lang="fr" sz="1600" b="1" dirty="0">
                <a:latin typeface="Calibri"/>
                <a:ea typeface="Calibri"/>
                <a:cs typeface="Calibri"/>
                <a:sym typeface="Calibri"/>
              </a:rPr>
              <a:t>général</a:t>
            </a:r>
            <a:r>
              <a:rPr lang="fr" sz="1600" dirty="0">
                <a:latin typeface="Calibri"/>
                <a:ea typeface="Calibri"/>
                <a:cs typeface="Calibri"/>
                <a:sym typeface="Calibri"/>
              </a:rPr>
              <a:t> : représenter la forme du lichen et comment il est attaché au bois ou à l’écorce</a:t>
            </a:r>
            <a:endParaRPr sz="1600" dirty="0">
              <a:latin typeface="Calibri"/>
              <a:ea typeface="Calibri"/>
              <a:cs typeface="Calibri"/>
              <a:sym typeface="Calibri"/>
            </a:endParaRPr>
          </a:p>
          <a:p>
            <a:pPr marL="342900">
              <a:spcBef>
                <a:spcPts val="1200"/>
              </a:spcBef>
              <a:spcAft>
                <a:spcPts val="1200"/>
              </a:spcAft>
            </a:pPr>
            <a:r>
              <a:rPr lang="fr" sz="1600" dirty="0">
                <a:latin typeface="Calibri"/>
                <a:ea typeface="Calibri"/>
                <a:cs typeface="Calibri"/>
                <a:sym typeface="Calibri"/>
              </a:rPr>
              <a:t>L’autre </a:t>
            </a:r>
            <a:r>
              <a:rPr lang="fr" sz="1600" b="1" dirty="0">
                <a:latin typeface="Calibri"/>
                <a:ea typeface="Calibri"/>
                <a:cs typeface="Calibri"/>
                <a:sym typeface="Calibri"/>
              </a:rPr>
              <a:t>en détails </a:t>
            </a:r>
            <a:r>
              <a:rPr lang="fr" sz="1600" dirty="0">
                <a:latin typeface="Calibri"/>
                <a:ea typeface="Calibri"/>
                <a:cs typeface="Calibri"/>
                <a:sym typeface="Calibri"/>
              </a:rPr>
              <a:t>: représenter les structures particulières de manière visible, en s’aidant du microscope</a:t>
            </a:r>
            <a:endParaRPr sz="1600" dirty="0">
              <a:latin typeface="Calibri"/>
              <a:ea typeface="Calibri"/>
              <a:cs typeface="Calibri"/>
              <a:sym typeface="Calibri"/>
            </a:endParaRPr>
          </a:p>
        </p:txBody>
      </p:sp>
      <p:pic>
        <p:nvPicPr>
          <p:cNvPr id="5" name="Image 4" descr="Une image contenant texte, papier, croquis, Produit en papier&#10;&#10;Le contenu généré par l’IA peut être incorrect.">
            <a:extLst>
              <a:ext uri="{FF2B5EF4-FFF2-40B4-BE49-F238E27FC236}">
                <a16:creationId xmlns:a16="http://schemas.microsoft.com/office/drawing/2014/main" id="{10BF47FA-B619-29B7-51B9-CFC36B5BD69E}"/>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rcRect l="12769" t="8647" r="9014" b="20988"/>
          <a:stretch>
            <a:fillRect/>
          </a:stretch>
        </p:blipFill>
        <p:spPr>
          <a:xfrm>
            <a:off x="4856080" y="250"/>
            <a:ext cx="4287920" cy="514325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2" name="Google Shape;232;p30"/>
          <p:cNvPicPr preferRelativeResize="0"/>
          <p:nvPr/>
        </p:nvPicPr>
        <p:blipFill>
          <a:blip r:embed="rId3">
            <a:alphaModFix/>
          </a:blip>
          <a:srcRect l="2729"/>
          <a:stretch>
            <a:fillRect/>
          </a:stretch>
        </p:blipFill>
        <p:spPr>
          <a:xfrm>
            <a:off x="1021644" y="1096566"/>
            <a:ext cx="7958667" cy="3350210"/>
          </a:xfrm>
          <a:prstGeom prst="rect">
            <a:avLst/>
          </a:prstGeom>
          <a:noFill/>
          <a:ln>
            <a:noFill/>
          </a:ln>
        </p:spPr>
      </p:pic>
      <p:sp>
        <p:nvSpPr>
          <p:cNvPr id="233" name="Google Shape;233;p30"/>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a:latin typeface="Raleway"/>
                <a:ea typeface="Raleway"/>
                <a:cs typeface="Raleway"/>
                <a:sym typeface="Raleway"/>
              </a:rPr>
              <a:t>Le protocole Lichen GO</a:t>
            </a:r>
            <a:endParaRPr sz="2200">
              <a:latin typeface="Raleway"/>
              <a:ea typeface="Raleway"/>
              <a:cs typeface="Raleway"/>
              <a:sym typeface="Raleway"/>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38" name="Google Shape;238;p31"/>
          <p:cNvPicPr preferRelativeResize="0"/>
          <p:nvPr/>
        </p:nvPicPr>
        <p:blipFill rotWithShape="1">
          <a:blip r:embed="rId3">
            <a:alphaModFix/>
          </a:blip>
          <a:srcRect b="2997"/>
          <a:stretch/>
        </p:blipFill>
        <p:spPr>
          <a:xfrm>
            <a:off x="4067477" y="0"/>
            <a:ext cx="5076523" cy="5143500"/>
          </a:xfrm>
          <a:prstGeom prst="rect">
            <a:avLst/>
          </a:prstGeom>
          <a:noFill/>
          <a:ln>
            <a:noFill/>
          </a:ln>
        </p:spPr>
      </p:pic>
      <p:sp>
        <p:nvSpPr>
          <p:cNvPr id="240" name="Google Shape;240;p31"/>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dirty="0">
                <a:latin typeface="Raleway"/>
                <a:ea typeface="Raleway"/>
                <a:cs typeface="Raleway"/>
                <a:sym typeface="Raleway"/>
              </a:rPr>
              <a:t>Le protocole Lichen GO</a:t>
            </a:r>
            <a:endParaRPr sz="2200" dirty="0">
              <a:latin typeface="Raleway"/>
              <a:ea typeface="Raleway"/>
              <a:cs typeface="Raleway"/>
              <a:sym typeface="Raleway"/>
            </a:endParaRPr>
          </a:p>
        </p:txBody>
      </p:sp>
      <p:sp>
        <p:nvSpPr>
          <p:cNvPr id="239" name="Google Shape;239;p31"/>
          <p:cNvSpPr txBox="1">
            <a:spLocks noGrp="1"/>
          </p:cNvSpPr>
          <p:nvPr>
            <p:ph idx="1"/>
          </p:nvPr>
        </p:nvSpPr>
        <p:spPr>
          <a:xfrm>
            <a:off x="1130144" y="1366964"/>
            <a:ext cx="3340256" cy="3416400"/>
          </a:xfrm>
          <a:prstGeom prst="rect">
            <a:avLst/>
          </a:prstGeom>
        </p:spPr>
        <p:txBody>
          <a:bodyPr spcFirstLastPara="1" wrap="square" lIns="91425" tIns="91425" rIns="91425" bIns="91425" anchor="t" anchorCtr="0">
            <a:normAutofit/>
          </a:bodyPr>
          <a:lstStyle/>
          <a:p>
            <a:pPr marL="0" lvl="0" indent="0" algn="l" rtl="0">
              <a:spcBef>
                <a:spcPts val="0"/>
              </a:spcBef>
              <a:spcAft>
                <a:spcPts val="0"/>
              </a:spcAft>
              <a:buClr>
                <a:schemeClr val="dk1"/>
              </a:buClr>
              <a:buSzPts val="1100"/>
              <a:buFont typeface="Arial"/>
              <a:buNone/>
            </a:pPr>
            <a:endParaRPr sz="2000" dirty="0">
              <a:latin typeface="Calibri"/>
              <a:ea typeface="Calibri"/>
              <a:cs typeface="Calibri"/>
              <a:sym typeface="Calibri"/>
            </a:endParaRPr>
          </a:p>
          <a:p>
            <a:pPr marL="0" lvl="0" indent="0" algn="l" rtl="0">
              <a:spcBef>
                <a:spcPts val="1200"/>
              </a:spcBef>
              <a:spcAft>
                <a:spcPts val="1200"/>
              </a:spcAft>
              <a:buNone/>
            </a:pPr>
            <a:r>
              <a:rPr lang="fr" sz="2000" dirty="0">
                <a:latin typeface="Calibri"/>
                <a:ea typeface="Calibri"/>
                <a:cs typeface="Calibri"/>
                <a:sym typeface="Calibri"/>
              </a:rPr>
              <a:t>Une grille de 5 carrés de 10 x 10 cm chacun qui vous permettra de délimiter votre zone d’observation.</a:t>
            </a:r>
            <a:endParaRPr sz="2000" dirty="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2"/>
        <p:cNvGrpSpPr/>
        <p:nvPr/>
      </p:nvGrpSpPr>
      <p:grpSpPr>
        <a:xfrm>
          <a:off x="0" y="0"/>
          <a:ext cx="0" cy="0"/>
          <a:chOff x="0" y="0"/>
          <a:chExt cx="0" cy="0"/>
        </a:xfrm>
      </p:grpSpPr>
      <p:sp>
        <p:nvSpPr>
          <p:cNvPr id="63" name="Google Shape;63;p14"/>
          <p:cNvSpPr txBox="1">
            <a:spLocks noGrp="1"/>
          </p:cNvSpPr>
          <p:nvPr>
            <p:ph type="title"/>
          </p:nvPr>
        </p:nvSpPr>
        <p:spPr>
          <a:xfrm>
            <a:off x="628650" y="95749"/>
            <a:ext cx="8213692" cy="994172"/>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3200" dirty="0">
                <a:latin typeface="Raleway"/>
                <a:ea typeface="Raleway"/>
                <a:cs typeface="Raleway"/>
                <a:sym typeface="Raleway"/>
              </a:rPr>
              <a:t>Le dessin scientifique : utile dans l’histoire</a:t>
            </a:r>
            <a:endParaRPr sz="3200" dirty="0">
              <a:latin typeface="Raleway"/>
              <a:ea typeface="Raleway"/>
              <a:cs typeface="Raleway"/>
              <a:sym typeface="Raleway"/>
            </a:endParaRPr>
          </a:p>
        </p:txBody>
      </p:sp>
      <p:sp>
        <p:nvSpPr>
          <p:cNvPr id="65" name="Google Shape;65;p14"/>
          <p:cNvSpPr txBox="1">
            <a:spLocks noGrp="1"/>
          </p:cNvSpPr>
          <p:nvPr>
            <p:ph idx="1"/>
          </p:nvPr>
        </p:nvSpPr>
        <p:spPr>
          <a:xfrm>
            <a:off x="962227" y="3256484"/>
            <a:ext cx="1932665" cy="1033739"/>
          </a:xfrm>
          <a:prstGeom prst="rect">
            <a:avLst/>
          </a:prstGeom>
          <a:noFill/>
          <a:ln>
            <a:noFill/>
          </a:ln>
        </p:spPr>
        <p:txBody>
          <a:bodyPr spcFirstLastPara="1" wrap="square" lIns="91425" tIns="91425" rIns="91425" bIns="91425" anchor="t" anchorCtr="0">
            <a:normAutofit/>
          </a:bodyPr>
          <a:lstStyle/>
          <a:p>
            <a:pPr marL="0" lvl="0" indent="0" algn="ctr" rtl="0">
              <a:lnSpc>
                <a:spcPct val="115000"/>
              </a:lnSpc>
              <a:spcBef>
                <a:spcPts val="0"/>
              </a:spcBef>
              <a:spcAft>
                <a:spcPts val="0"/>
              </a:spcAft>
              <a:buSzPts val="1800"/>
              <a:buNone/>
            </a:pPr>
            <a:r>
              <a:rPr lang="fr" sz="1400" b="1" dirty="0">
                <a:solidFill>
                  <a:schemeClr val="dk1"/>
                </a:solidFill>
              </a:rPr>
              <a:t>Maria </a:t>
            </a:r>
            <a:r>
              <a:rPr lang="fr" sz="1400" b="1" dirty="0" err="1">
                <a:solidFill>
                  <a:schemeClr val="dk1"/>
                </a:solidFill>
              </a:rPr>
              <a:t>Sybilla</a:t>
            </a:r>
            <a:r>
              <a:rPr lang="fr" sz="1400" b="1" dirty="0">
                <a:solidFill>
                  <a:schemeClr val="dk1"/>
                </a:solidFill>
              </a:rPr>
              <a:t> </a:t>
            </a:r>
            <a:r>
              <a:rPr lang="fr" sz="1400" b="1" dirty="0" err="1">
                <a:solidFill>
                  <a:schemeClr val="dk1"/>
                </a:solidFill>
              </a:rPr>
              <a:t>Merian</a:t>
            </a:r>
            <a:endParaRPr sz="1400" b="1" dirty="0">
              <a:solidFill>
                <a:schemeClr val="dk1"/>
              </a:solidFill>
            </a:endParaRPr>
          </a:p>
          <a:p>
            <a:pPr marL="0" lvl="0" indent="0" algn="ctr" rtl="0">
              <a:lnSpc>
                <a:spcPct val="115000"/>
              </a:lnSpc>
              <a:spcBef>
                <a:spcPts val="1200"/>
              </a:spcBef>
              <a:spcAft>
                <a:spcPts val="1200"/>
              </a:spcAft>
              <a:buSzPts val="1800"/>
              <a:buNone/>
            </a:pPr>
            <a:r>
              <a:rPr lang="fr" sz="1400" b="1" dirty="0">
                <a:solidFill>
                  <a:schemeClr val="dk1"/>
                </a:solidFill>
              </a:rPr>
              <a:t>1647 - 1717</a:t>
            </a:r>
            <a:endParaRPr sz="1400" b="1" dirty="0">
              <a:solidFill>
                <a:schemeClr val="dk1"/>
              </a:solidFill>
            </a:endParaRPr>
          </a:p>
        </p:txBody>
      </p:sp>
      <p:pic>
        <p:nvPicPr>
          <p:cNvPr id="64" name="Google Shape;64;p14"/>
          <p:cNvPicPr preferRelativeResize="0"/>
          <p:nvPr/>
        </p:nvPicPr>
        <p:blipFill rotWithShape="1">
          <a:blip r:embed="rId3">
            <a:alphaModFix/>
          </a:blip>
          <a:srcRect/>
          <a:stretch/>
        </p:blipFill>
        <p:spPr>
          <a:xfrm>
            <a:off x="962227" y="853277"/>
            <a:ext cx="1932665" cy="2314129"/>
          </a:xfrm>
          <a:prstGeom prst="rect">
            <a:avLst/>
          </a:prstGeom>
          <a:noFill/>
          <a:ln>
            <a:noFill/>
          </a:ln>
        </p:spPr>
      </p:pic>
      <p:pic>
        <p:nvPicPr>
          <p:cNvPr id="2" name="Image 1">
            <a:extLst>
              <a:ext uri="{FF2B5EF4-FFF2-40B4-BE49-F238E27FC236}">
                <a16:creationId xmlns:a16="http://schemas.microsoft.com/office/drawing/2014/main" id="{77C72265-C698-AD45-FB86-CD7D3160ABC9}"/>
              </a:ext>
            </a:extLst>
          </p:cNvPr>
          <p:cNvPicPr>
            <a:picLocks noChangeAspect="1"/>
          </p:cNvPicPr>
          <p:nvPr/>
        </p:nvPicPr>
        <p:blipFill>
          <a:blip r:embed="rId4"/>
          <a:srcRect l="51994"/>
          <a:stretch/>
        </p:blipFill>
        <p:spPr>
          <a:xfrm>
            <a:off x="6122874" y="853277"/>
            <a:ext cx="2920274" cy="4001527"/>
          </a:xfrm>
          <a:prstGeom prst="rect">
            <a:avLst/>
          </a:prstGeom>
        </p:spPr>
      </p:pic>
      <p:pic>
        <p:nvPicPr>
          <p:cNvPr id="3" name="Image 2">
            <a:extLst>
              <a:ext uri="{FF2B5EF4-FFF2-40B4-BE49-F238E27FC236}">
                <a16:creationId xmlns:a16="http://schemas.microsoft.com/office/drawing/2014/main" id="{AAC67897-811E-F548-E853-61ECDEEAB372}"/>
              </a:ext>
            </a:extLst>
          </p:cNvPr>
          <p:cNvPicPr>
            <a:picLocks noChangeAspect="1"/>
          </p:cNvPicPr>
          <p:nvPr/>
        </p:nvPicPr>
        <p:blipFill>
          <a:blip r:embed="rId4"/>
          <a:srcRect r="50356"/>
          <a:stretch/>
        </p:blipFill>
        <p:spPr>
          <a:xfrm>
            <a:off x="3102992" y="860936"/>
            <a:ext cx="3019882" cy="4001527"/>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E5BFD2F9-F44C-2DA3-6504-D3726E19CDA9}"/>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BB93728D-8E98-A774-A618-E4D6EF572B84}"/>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spTree>
    <p:extLst>
      <p:ext uri="{BB962C8B-B14F-4D97-AF65-F5344CB8AC3E}">
        <p14:creationId xmlns:p14="http://schemas.microsoft.com/office/powerpoint/2010/main" val="295623818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a:extLst>
            <a:ext uri="{FF2B5EF4-FFF2-40B4-BE49-F238E27FC236}">
              <a16:creationId xmlns:a16="http://schemas.microsoft.com/office/drawing/2014/main" id="{4661F11C-BD74-E65A-70AA-8BC250F10205}"/>
            </a:ext>
          </a:extLst>
        </p:cNvPr>
        <p:cNvGrpSpPr/>
        <p:nvPr/>
      </p:nvGrpSpPr>
      <p:grpSpPr>
        <a:xfrm>
          <a:off x="0" y="0"/>
          <a:ext cx="0" cy="0"/>
          <a:chOff x="0" y="0"/>
          <a:chExt cx="0" cy="0"/>
        </a:xfrm>
      </p:grpSpPr>
      <p:sp>
        <p:nvSpPr>
          <p:cNvPr id="72" name="Google Shape;72;p15">
            <a:extLst>
              <a:ext uri="{FF2B5EF4-FFF2-40B4-BE49-F238E27FC236}">
                <a16:creationId xmlns:a16="http://schemas.microsoft.com/office/drawing/2014/main" id="{84990805-70ED-179D-D8C0-FC0CD1CD6710}"/>
              </a:ext>
            </a:extLst>
          </p:cNvPr>
          <p:cNvSpPr txBox="1"/>
          <p:nvPr/>
        </p:nvSpPr>
        <p:spPr>
          <a:xfrm>
            <a:off x="1960018" y="1652809"/>
            <a:ext cx="5599522" cy="5622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Clr>
                <a:schemeClr val="dk1"/>
              </a:buClr>
              <a:buSzPts val="2800"/>
              <a:buNone/>
              <a:defRPr sz="3200">
                <a:solidFill>
                  <a:schemeClr val="dk1"/>
                </a:solidFill>
                <a:latin typeface="Raleway"/>
                <a:ea typeface="Raleway"/>
                <a:cs typeface="Raleway"/>
              </a:defRPr>
            </a:lvl1pPr>
            <a:lvl2pPr>
              <a:buClr>
                <a:schemeClr val="dk1"/>
              </a:buClr>
              <a:buSzPts val="2800"/>
              <a:buNone/>
              <a:defRPr sz="2800">
                <a:solidFill>
                  <a:schemeClr val="dk1"/>
                </a:solidFill>
              </a:defRPr>
            </a:lvl2pPr>
            <a:lvl3pPr>
              <a:buClr>
                <a:schemeClr val="dk1"/>
              </a:buClr>
              <a:buSzPts val="2800"/>
              <a:buNone/>
              <a:defRPr sz="2800">
                <a:solidFill>
                  <a:schemeClr val="dk1"/>
                </a:solidFill>
              </a:defRPr>
            </a:lvl3pPr>
            <a:lvl4pPr>
              <a:buClr>
                <a:schemeClr val="dk1"/>
              </a:buClr>
              <a:buSzPts val="2800"/>
              <a:buNone/>
              <a:defRPr sz="2800">
                <a:solidFill>
                  <a:schemeClr val="dk1"/>
                </a:solidFill>
              </a:defRPr>
            </a:lvl4pPr>
            <a:lvl5pPr>
              <a:buClr>
                <a:schemeClr val="dk1"/>
              </a:buClr>
              <a:buSzPts val="2800"/>
              <a:buNone/>
              <a:defRPr sz="2800">
                <a:solidFill>
                  <a:schemeClr val="dk1"/>
                </a:solidFill>
              </a:defRPr>
            </a:lvl5pPr>
            <a:lvl6pPr>
              <a:buClr>
                <a:schemeClr val="dk1"/>
              </a:buClr>
              <a:buSzPts val="2800"/>
              <a:buNone/>
              <a:defRPr sz="2800">
                <a:solidFill>
                  <a:schemeClr val="dk1"/>
                </a:solidFill>
              </a:defRPr>
            </a:lvl6pPr>
            <a:lvl7pPr>
              <a:buClr>
                <a:schemeClr val="dk1"/>
              </a:buClr>
              <a:buSzPts val="2800"/>
              <a:buNone/>
              <a:defRPr sz="2800">
                <a:solidFill>
                  <a:schemeClr val="dk1"/>
                </a:solidFill>
              </a:defRPr>
            </a:lvl7pPr>
            <a:lvl8pPr>
              <a:buClr>
                <a:schemeClr val="dk1"/>
              </a:buClr>
              <a:buSzPts val="2800"/>
              <a:buNone/>
              <a:defRPr sz="2800">
                <a:solidFill>
                  <a:schemeClr val="dk1"/>
                </a:solidFill>
              </a:defRPr>
            </a:lvl8pPr>
            <a:lvl9pPr>
              <a:buClr>
                <a:schemeClr val="dk1"/>
              </a:buClr>
              <a:buSzPts val="2800"/>
              <a:buNone/>
              <a:defRPr sz="2800">
                <a:solidFill>
                  <a:schemeClr val="dk1"/>
                </a:solidFill>
              </a:defRPr>
            </a:lvl9pPr>
          </a:lstStyle>
          <a:p>
            <a:pPr algn="ctr"/>
            <a:r>
              <a:rPr lang="fr" dirty="0">
                <a:sym typeface="Raleway"/>
              </a:rPr>
              <a:t>Pourquoi utilise-t-on encore le dessin scientifique ?</a:t>
            </a:r>
            <a:endParaRPr dirty="0"/>
          </a:p>
        </p:txBody>
      </p:sp>
      <p:pic>
        <p:nvPicPr>
          <p:cNvPr id="4" name="Image 3">
            <a:extLst>
              <a:ext uri="{FF2B5EF4-FFF2-40B4-BE49-F238E27FC236}">
                <a16:creationId xmlns:a16="http://schemas.microsoft.com/office/drawing/2014/main" id="{8ABE33D8-7989-5D54-0523-1D7974D026DC}"/>
              </a:ext>
            </a:extLst>
          </p:cNvPr>
          <p:cNvPicPr>
            <a:picLocks noChangeAspect="1"/>
          </p:cNvPicPr>
          <p:nvPr/>
        </p:nvPicPr>
        <p:blipFill>
          <a:blip r:embed="rId3"/>
          <a:stretch>
            <a:fillRect/>
          </a:stretch>
        </p:blipFill>
        <p:spPr>
          <a:xfrm>
            <a:off x="1273210" y="2928492"/>
            <a:ext cx="7251570" cy="396026"/>
          </a:xfrm>
          <a:prstGeom prst="rect">
            <a:avLst/>
          </a:prstGeom>
        </p:spPr>
      </p:pic>
    </p:spTree>
    <p:extLst>
      <p:ext uri="{BB962C8B-B14F-4D97-AF65-F5344CB8AC3E}">
        <p14:creationId xmlns:p14="http://schemas.microsoft.com/office/powerpoint/2010/main" val="12636546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6">
          <a:extLst>
            <a:ext uri="{FF2B5EF4-FFF2-40B4-BE49-F238E27FC236}">
              <a16:creationId xmlns:a16="http://schemas.microsoft.com/office/drawing/2014/main" id="{112FCB8D-11C5-4DBE-2F27-3BF18750E7FF}"/>
            </a:ext>
          </a:extLst>
        </p:cNvPr>
        <p:cNvGrpSpPr/>
        <p:nvPr/>
      </p:nvGrpSpPr>
      <p:grpSpPr>
        <a:xfrm>
          <a:off x="0" y="0"/>
          <a:ext cx="0" cy="0"/>
          <a:chOff x="0" y="0"/>
          <a:chExt cx="0" cy="0"/>
        </a:xfrm>
      </p:grpSpPr>
      <p:sp>
        <p:nvSpPr>
          <p:cNvPr id="81" name="Google Shape;81;p16">
            <a:extLst>
              <a:ext uri="{FF2B5EF4-FFF2-40B4-BE49-F238E27FC236}">
                <a16:creationId xmlns:a16="http://schemas.microsoft.com/office/drawing/2014/main" id="{3DCFD0FF-D133-8219-1C05-965632180EA5}"/>
              </a:ext>
            </a:extLst>
          </p:cNvPr>
          <p:cNvSpPr txBox="1"/>
          <p:nvPr/>
        </p:nvSpPr>
        <p:spPr>
          <a:xfrm>
            <a:off x="1094239" y="1129445"/>
            <a:ext cx="2280558"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b="0" i="0" u="none" strike="noStrike" cap="none" dirty="0">
                <a:solidFill>
                  <a:schemeClr val="accent2"/>
                </a:solidFill>
                <a:sym typeface="Arial"/>
              </a:rPr>
              <a:t>Positionnement pas idéal</a:t>
            </a:r>
            <a:endParaRPr b="0" i="0" u="none" strike="noStrike" cap="none" dirty="0">
              <a:solidFill>
                <a:schemeClr val="accent2"/>
              </a:solidFill>
              <a:sym typeface="Arial"/>
            </a:endParaRPr>
          </a:p>
        </p:txBody>
      </p:sp>
      <p:sp>
        <p:nvSpPr>
          <p:cNvPr id="82" name="Google Shape;82;p16">
            <a:extLst>
              <a:ext uri="{FF2B5EF4-FFF2-40B4-BE49-F238E27FC236}">
                <a16:creationId xmlns:a16="http://schemas.microsoft.com/office/drawing/2014/main" id="{4859B8FC-FE06-3AF0-7294-C2E3B1DF0304}"/>
              </a:ext>
            </a:extLst>
          </p:cNvPr>
          <p:cNvSpPr txBox="1"/>
          <p:nvPr/>
        </p:nvSpPr>
        <p:spPr>
          <a:xfrm>
            <a:off x="3465461" y="1129445"/>
            <a:ext cx="3000000" cy="6465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L="0" indent="0">
              <a:buSzPts val="1800"/>
              <a:buNone/>
              <a:defRPr>
                <a:solidFill>
                  <a:schemeClr val="dk2"/>
                </a:solidFill>
              </a:defRPr>
            </a:lvl1pPr>
          </a:lstStyle>
          <a:p>
            <a:pPr algn="ctr"/>
            <a:r>
              <a:rPr lang="fr" dirty="0">
                <a:solidFill>
                  <a:schemeClr val="accent2"/>
                </a:solidFill>
              </a:rPr>
              <a:t>Lumière pas idéale</a:t>
            </a:r>
            <a:endParaRPr dirty="0">
              <a:solidFill>
                <a:schemeClr val="accent2"/>
              </a:solidFill>
            </a:endParaRPr>
          </a:p>
        </p:txBody>
      </p:sp>
      <p:grpSp>
        <p:nvGrpSpPr>
          <p:cNvPr id="3" name="Groupe 2">
            <a:extLst>
              <a:ext uri="{FF2B5EF4-FFF2-40B4-BE49-F238E27FC236}">
                <a16:creationId xmlns:a16="http://schemas.microsoft.com/office/drawing/2014/main" id="{0C66C0FB-C4EA-48EA-6E70-87AC94DC26FD}"/>
              </a:ext>
            </a:extLst>
          </p:cNvPr>
          <p:cNvGrpSpPr/>
          <p:nvPr/>
        </p:nvGrpSpPr>
        <p:grpSpPr>
          <a:xfrm>
            <a:off x="7217637" y="1022124"/>
            <a:ext cx="1664248" cy="3622167"/>
            <a:chOff x="1098257" y="1087159"/>
            <a:chExt cx="1664248" cy="3622167"/>
          </a:xfrm>
        </p:grpSpPr>
        <p:pic>
          <p:nvPicPr>
            <p:cNvPr id="83" name="Google Shape;83;p16">
              <a:extLst>
                <a:ext uri="{FF2B5EF4-FFF2-40B4-BE49-F238E27FC236}">
                  <a16:creationId xmlns:a16="http://schemas.microsoft.com/office/drawing/2014/main" id="{0035D853-48F8-ABED-195E-BEBAC26922A5}"/>
                </a:ext>
              </a:extLst>
            </p:cNvPr>
            <p:cNvPicPr preferRelativeResize="0"/>
            <p:nvPr/>
          </p:nvPicPr>
          <p:blipFill rotWithShape="1">
            <a:blip r:embed="rId3">
              <a:alphaModFix/>
            </a:blip>
            <a:srcRect l="10752" b="4232"/>
            <a:stretch/>
          </p:blipFill>
          <p:spPr>
            <a:xfrm>
              <a:off x="1098257" y="1087159"/>
              <a:ext cx="1608742" cy="3622167"/>
            </a:xfrm>
            <a:prstGeom prst="rect">
              <a:avLst/>
            </a:prstGeom>
            <a:noFill/>
            <a:ln>
              <a:noFill/>
            </a:ln>
          </p:spPr>
        </p:pic>
        <p:sp>
          <p:nvSpPr>
            <p:cNvPr id="85" name="Google Shape;85;p16">
              <a:extLst>
                <a:ext uri="{FF2B5EF4-FFF2-40B4-BE49-F238E27FC236}">
                  <a16:creationId xmlns:a16="http://schemas.microsoft.com/office/drawing/2014/main" id="{7491B926-2988-F175-E9B4-65B5D601C236}"/>
                </a:ext>
              </a:extLst>
            </p:cNvPr>
            <p:cNvSpPr txBox="1"/>
            <p:nvPr/>
          </p:nvSpPr>
          <p:spPr>
            <a:xfrm rot="16534212">
              <a:off x="1093155" y="2884100"/>
              <a:ext cx="3000000" cy="3387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fr" sz="1000" b="0" i="0" u="none" strike="noStrike" cap="none" dirty="0">
                  <a:solidFill>
                    <a:srgbClr val="000000"/>
                  </a:solidFill>
                  <a:latin typeface="Arial"/>
                  <a:ea typeface="Arial"/>
                  <a:cs typeface="Arial"/>
                  <a:sym typeface="Arial"/>
                </a:rPr>
                <a:t>© </a:t>
              </a:r>
              <a:r>
                <a:rPr lang="fr" sz="1000" b="0" i="0" u="none" strike="noStrike" cap="none" dirty="0">
                  <a:solidFill>
                    <a:schemeClr val="dk1"/>
                  </a:solidFill>
                  <a:latin typeface="Arial"/>
                  <a:ea typeface="Arial"/>
                  <a:cs typeface="Arial"/>
                  <a:sym typeface="Arial"/>
                </a:rPr>
                <a:t>François Desbordes</a:t>
              </a:r>
              <a:endParaRPr sz="1000" b="0" i="0" u="none" strike="noStrike" cap="none" dirty="0">
                <a:solidFill>
                  <a:schemeClr val="dk1"/>
                </a:solidFill>
                <a:latin typeface="Arial"/>
                <a:ea typeface="Arial"/>
                <a:cs typeface="Arial"/>
                <a:sym typeface="Arial"/>
              </a:endParaRPr>
            </a:p>
          </p:txBody>
        </p:sp>
      </p:grpSp>
      <p:sp>
        <p:nvSpPr>
          <p:cNvPr id="86" name="Google Shape;86;p16">
            <a:extLst>
              <a:ext uri="{FF2B5EF4-FFF2-40B4-BE49-F238E27FC236}">
                <a16:creationId xmlns:a16="http://schemas.microsoft.com/office/drawing/2014/main" id="{0D089499-834E-3012-B3C6-FB6E694F9590}"/>
              </a:ext>
            </a:extLst>
          </p:cNvPr>
          <p:cNvSpPr txBox="1">
            <a:spLocks noGrp="1"/>
          </p:cNvSpPr>
          <p:nvPr>
            <p:ph type="title"/>
          </p:nvPr>
        </p:nvSpPr>
        <p:spPr>
          <a:xfrm>
            <a:off x="471340" y="98736"/>
            <a:ext cx="8578392"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Choix de la position et ajustement de la lumière</a:t>
            </a:r>
            <a:endParaRPr sz="3000" dirty="0">
              <a:latin typeface="Raleway"/>
              <a:sym typeface="Raleway"/>
            </a:endParaRPr>
          </a:p>
        </p:txBody>
      </p:sp>
      <p:sp>
        <p:nvSpPr>
          <p:cNvPr id="87" name="Google Shape;87;p16">
            <a:extLst>
              <a:ext uri="{FF2B5EF4-FFF2-40B4-BE49-F238E27FC236}">
                <a16:creationId xmlns:a16="http://schemas.microsoft.com/office/drawing/2014/main" id="{9CDDF465-8BFC-5CA6-39FE-61821C921FEE}"/>
              </a:ext>
            </a:extLst>
          </p:cNvPr>
          <p:cNvSpPr txBox="1"/>
          <p:nvPr/>
        </p:nvSpPr>
        <p:spPr>
          <a:xfrm>
            <a:off x="7072431" y="3979808"/>
            <a:ext cx="1234147" cy="64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fr" sz="1400" b="1" i="0" u="none" strike="noStrike" cap="none" dirty="0">
                <a:solidFill>
                  <a:schemeClr val="dk1"/>
                </a:solidFill>
                <a:latin typeface="Arial"/>
                <a:ea typeface="Arial"/>
                <a:cs typeface="Arial"/>
                <a:sym typeface="Arial"/>
              </a:rPr>
              <a:t>Grimpereau des jardins</a:t>
            </a:r>
            <a:endParaRPr sz="1400" b="1" i="0" u="none" strike="noStrike" cap="none" dirty="0">
              <a:solidFill>
                <a:schemeClr val="dk1"/>
              </a:solidFill>
              <a:latin typeface="Arial"/>
              <a:ea typeface="Arial"/>
              <a:cs typeface="Arial"/>
              <a:sym typeface="Arial"/>
            </a:endParaRPr>
          </a:p>
        </p:txBody>
      </p:sp>
      <p:pic>
        <p:nvPicPr>
          <p:cNvPr id="5" name="Image 4">
            <a:extLst>
              <a:ext uri="{FF2B5EF4-FFF2-40B4-BE49-F238E27FC236}">
                <a16:creationId xmlns:a16="http://schemas.microsoft.com/office/drawing/2014/main" id="{6DCB0E49-0D76-BFBA-C058-31A6AD2FBBAA}"/>
              </a:ext>
            </a:extLst>
          </p:cNvPr>
          <p:cNvPicPr>
            <a:picLocks noChangeAspect="1"/>
          </p:cNvPicPr>
          <p:nvPr/>
        </p:nvPicPr>
        <p:blipFill>
          <a:blip r:embed="rId4"/>
          <a:srcRect l="13211"/>
          <a:stretch/>
        </p:blipFill>
        <p:spPr>
          <a:xfrm>
            <a:off x="5104781" y="2714799"/>
            <a:ext cx="1300559" cy="2251809"/>
          </a:xfrm>
          <a:prstGeom prst="rect">
            <a:avLst/>
          </a:prstGeom>
        </p:spPr>
      </p:pic>
      <p:pic>
        <p:nvPicPr>
          <p:cNvPr id="6" name="Image 5">
            <a:extLst>
              <a:ext uri="{FF2B5EF4-FFF2-40B4-BE49-F238E27FC236}">
                <a16:creationId xmlns:a16="http://schemas.microsoft.com/office/drawing/2014/main" id="{40A542FC-5D7C-D895-B305-C521DD6BAC9C}"/>
              </a:ext>
            </a:extLst>
          </p:cNvPr>
          <p:cNvPicPr>
            <a:picLocks noChangeAspect="1"/>
          </p:cNvPicPr>
          <p:nvPr/>
        </p:nvPicPr>
        <p:blipFill>
          <a:blip r:embed="rId5"/>
          <a:srcRect r="8450"/>
          <a:stretch/>
        </p:blipFill>
        <p:spPr>
          <a:xfrm>
            <a:off x="3549856" y="1561162"/>
            <a:ext cx="1498535" cy="2265792"/>
          </a:xfrm>
          <a:prstGeom prst="rect">
            <a:avLst/>
          </a:prstGeom>
        </p:spPr>
      </p:pic>
      <p:pic>
        <p:nvPicPr>
          <p:cNvPr id="7" name="Image 6">
            <a:extLst>
              <a:ext uri="{FF2B5EF4-FFF2-40B4-BE49-F238E27FC236}">
                <a16:creationId xmlns:a16="http://schemas.microsoft.com/office/drawing/2014/main" id="{2D29AE22-E3CE-9436-E1B8-CB98A7063627}"/>
              </a:ext>
            </a:extLst>
          </p:cNvPr>
          <p:cNvPicPr>
            <a:picLocks noChangeAspect="1"/>
          </p:cNvPicPr>
          <p:nvPr/>
        </p:nvPicPr>
        <p:blipFill>
          <a:blip r:embed="rId6"/>
          <a:stretch>
            <a:fillRect/>
          </a:stretch>
        </p:blipFill>
        <p:spPr>
          <a:xfrm>
            <a:off x="1184903" y="1561162"/>
            <a:ext cx="1974938" cy="1459313"/>
          </a:xfrm>
          <a:prstGeom prst="rect">
            <a:avLst/>
          </a:prstGeom>
        </p:spPr>
      </p:pic>
      <p:pic>
        <p:nvPicPr>
          <p:cNvPr id="8" name="Image 7">
            <a:extLst>
              <a:ext uri="{FF2B5EF4-FFF2-40B4-BE49-F238E27FC236}">
                <a16:creationId xmlns:a16="http://schemas.microsoft.com/office/drawing/2014/main" id="{73D4C650-1325-F119-32C5-8928557F7E97}"/>
              </a:ext>
            </a:extLst>
          </p:cNvPr>
          <p:cNvPicPr>
            <a:picLocks noChangeAspect="1"/>
          </p:cNvPicPr>
          <p:nvPr/>
        </p:nvPicPr>
        <p:blipFill>
          <a:blip r:embed="rId7"/>
          <a:stretch>
            <a:fillRect/>
          </a:stretch>
        </p:blipFill>
        <p:spPr>
          <a:xfrm>
            <a:off x="1184903" y="3128729"/>
            <a:ext cx="1974938" cy="1588310"/>
          </a:xfrm>
          <a:prstGeom prst="rect">
            <a:avLst/>
          </a:prstGeom>
        </p:spPr>
      </p:pic>
      <p:cxnSp>
        <p:nvCxnSpPr>
          <p:cNvPr id="4" name="Connecteur droit 3">
            <a:extLst>
              <a:ext uri="{FF2B5EF4-FFF2-40B4-BE49-F238E27FC236}">
                <a16:creationId xmlns:a16="http://schemas.microsoft.com/office/drawing/2014/main" id="{41D15A38-551E-D181-8431-94930933F729}"/>
              </a:ext>
            </a:extLst>
          </p:cNvPr>
          <p:cNvCxnSpPr>
            <a:cxnSpLocks/>
            <a:stCxn id="81" idx="3"/>
          </p:cNvCxnSpPr>
          <p:nvPr/>
        </p:nvCxnSpPr>
        <p:spPr>
          <a:xfrm>
            <a:off x="3374797" y="1452695"/>
            <a:ext cx="0" cy="3424660"/>
          </a:xfrm>
          <a:prstGeom prst="line">
            <a:avLst/>
          </a:prstGeom>
          <a:ln w="28575">
            <a:prstDash val="sysDot"/>
          </a:ln>
        </p:spPr>
        <p:style>
          <a:lnRef idx="1">
            <a:schemeClr val="accent3"/>
          </a:lnRef>
          <a:fillRef idx="0">
            <a:schemeClr val="accent3"/>
          </a:fillRef>
          <a:effectRef idx="0">
            <a:schemeClr val="accent3"/>
          </a:effectRef>
          <a:fontRef idx="minor">
            <a:schemeClr val="tx1"/>
          </a:fontRef>
        </p:style>
      </p:cxnSp>
      <p:sp>
        <p:nvSpPr>
          <p:cNvPr id="9" name="Google Shape;81;p16">
            <a:extLst>
              <a:ext uri="{FF2B5EF4-FFF2-40B4-BE49-F238E27FC236}">
                <a16:creationId xmlns:a16="http://schemas.microsoft.com/office/drawing/2014/main" id="{B67A86EF-6F8B-2457-CA0C-68434308E9C8}"/>
              </a:ext>
            </a:extLst>
          </p:cNvPr>
          <p:cNvSpPr txBox="1"/>
          <p:nvPr/>
        </p:nvSpPr>
        <p:spPr>
          <a:xfrm>
            <a:off x="7531245" y="663146"/>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sp>
        <p:nvSpPr>
          <p:cNvPr id="10" name="Google Shape;81;p16">
            <a:extLst>
              <a:ext uri="{FF2B5EF4-FFF2-40B4-BE49-F238E27FC236}">
                <a16:creationId xmlns:a16="http://schemas.microsoft.com/office/drawing/2014/main" id="{1B7C36A8-DC36-E00C-DF61-5E587B7D1F8D}"/>
              </a:ext>
            </a:extLst>
          </p:cNvPr>
          <p:cNvSpPr txBox="1"/>
          <p:nvPr/>
        </p:nvSpPr>
        <p:spPr>
          <a:xfrm>
            <a:off x="2948247" y="662213"/>
            <a:ext cx="1159831"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extLst>
      <p:ext uri="{BB962C8B-B14F-4D97-AF65-F5344CB8AC3E}">
        <p14:creationId xmlns:p14="http://schemas.microsoft.com/office/powerpoint/2010/main" val="9277864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17"/>
          <p:cNvSpPr txBox="1">
            <a:spLocks noGrp="1"/>
          </p:cNvSpPr>
          <p:nvPr>
            <p:ph type="title"/>
          </p:nvPr>
        </p:nvSpPr>
        <p:spPr>
          <a:xfrm>
            <a:off x="557095" y="77539"/>
            <a:ext cx="8516046"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synthétique d’une espèce</a:t>
            </a:r>
            <a:endParaRPr sz="3000" dirty="0">
              <a:latin typeface="Raleway"/>
              <a:sym typeface="Raleway"/>
            </a:endParaRPr>
          </a:p>
        </p:txBody>
      </p:sp>
      <p:pic>
        <p:nvPicPr>
          <p:cNvPr id="3" name="Google Shape;93;p17">
            <a:extLst>
              <a:ext uri="{FF2B5EF4-FFF2-40B4-BE49-F238E27FC236}">
                <a16:creationId xmlns:a16="http://schemas.microsoft.com/office/drawing/2014/main" id="{E6F1D185-2C67-809A-6F92-14B20BA5ED0A}"/>
              </a:ext>
            </a:extLst>
          </p:cNvPr>
          <p:cNvPicPr preferRelativeResize="0"/>
          <p:nvPr/>
        </p:nvPicPr>
        <p:blipFill>
          <a:blip r:embed="rId3">
            <a:alphaModFix/>
          </a:blip>
          <a:srcRect l="511" t="4786" r="63544" b="4668"/>
          <a:stretch/>
        </p:blipFill>
        <p:spPr>
          <a:xfrm>
            <a:off x="5822128" y="1382327"/>
            <a:ext cx="3204499" cy="2956689"/>
          </a:xfrm>
          <a:prstGeom prst="rect">
            <a:avLst/>
          </a:prstGeom>
          <a:noFill/>
          <a:ln>
            <a:noFill/>
          </a:ln>
        </p:spPr>
      </p:pic>
      <p:sp>
        <p:nvSpPr>
          <p:cNvPr id="11" name="Google Shape;81;p16">
            <a:extLst>
              <a:ext uri="{FF2B5EF4-FFF2-40B4-BE49-F238E27FC236}">
                <a16:creationId xmlns:a16="http://schemas.microsoft.com/office/drawing/2014/main" id="{944C358C-A728-6C2D-D561-A2A222D6D2E9}"/>
              </a:ext>
            </a:extLst>
          </p:cNvPr>
          <p:cNvSpPr txBox="1"/>
          <p:nvPr/>
        </p:nvSpPr>
        <p:spPr>
          <a:xfrm>
            <a:off x="6882095"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a:t>
            </a:r>
            <a:endParaRPr sz="1800" b="1" u="none" strike="noStrike" cap="none" dirty="0">
              <a:solidFill>
                <a:srgbClr val="92D050"/>
              </a:solidFill>
              <a:latin typeface="Raleway" panose="020B0003030101060003" pitchFamily="34" charset="0"/>
              <a:sym typeface="Arial"/>
            </a:endParaRPr>
          </a:p>
        </p:txBody>
      </p:sp>
      <p:pic>
        <p:nvPicPr>
          <p:cNvPr id="93" name="Google Shape;93;p17"/>
          <p:cNvPicPr preferRelativeResize="0"/>
          <p:nvPr/>
        </p:nvPicPr>
        <p:blipFill>
          <a:blip r:embed="rId3">
            <a:alphaModFix/>
          </a:blip>
          <a:srcRect l="39011" r="2205"/>
          <a:stretch/>
        </p:blipFill>
        <p:spPr>
          <a:xfrm>
            <a:off x="589385" y="1227988"/>
            <a:ext cx="5240688" cy="3265369"/>
          </a:xfrm>
          <a:prstGeom prst="rect">
            <a:avLst/>
          </a:prstGeom>
          <a:noFill/>
          <a:ln>
            <a:noFill/>
          </a:ln>
        </p:spPr>
      </p:pic>
      <p:sp>
        <p:nvSpPr>
          <p:cNvPr id="12" name="Google Shape;81;p16">
            <a:extLst>
              <a:ext uri="{FF2B5EF4-FFF2-40B4-BE49-F238E27FC236}">
                <a16:creationId xmlns:a16="http://schemas.microsoft.com/office/drawing/2014/main" id="{31E2EBC4-612F-D31C-AEAE-C40AA26DE92F}"/>
              </a:ext>
            </a:extLst>
          </p:cNvPr>
          <p:cNvSpPr txBox="1"/>
          <p:nvPr/>
        </p:nvSpPr>
        <p:spPr>
          <a:xfrm>
            <a:off x="2412125" y="720499"/>
            <a:ext cx="1139024"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Photos</a:t>
            </a:r>
            <a:endParaRPr sz="1800" b="1" u="none" strike="noStrike" cap="none" dirty="0">
              <a:solidFill>
                <a:srgbClr val="2392A0"/>
              </a:solidFill>
              <a:latin typeface="Raleway" panose="020B0003030101060003" pitchFamily="34" charset="0"/>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103" name="Google Shape;103;p18"/>
          <p:cNvSpPr txBox="1">
            <a:spLocks noGrp="1"/>
          </p:cNvSpPr>
          <p:nvPr>
            <p:ph type="title"/>
          </p:nvPr>
        </p:nvSpPr>
        <p:spPr>
          <a:xfrm>
            <a:off x="474151" y="91730"/>
            <a:ext cx="7886700" cy="994172"/>
          </a:xfrm>
          <a:prstGeom prst="rect">
            <a:avLst/>
          </a:prstGeom>
          <a:noFill/>
          <a:ln>
            <a:noFill/>
          </a:ln>
        </p:spPr>
        <p:txBody>
          <a:bodyPr spcFirstLastPara="1" wrap="square" lIns="91425" tIns="91425" rIns="91425" bIns="91425" anchor="t" anchorCtr="0">
            <a:noAutofit/>
          </a:bodyPr>
          <a:lstStyle/>
          <a:p>
            <a:r>
              <a:rPr lang="fr" sz="3000" dirty="0">
                <a:latin typeface="Raleway"/>
                <a:sym typeface="Raleway"/>
              </a:rPr>
              <a:t>Représentation des détails</a:t>
            </a:r>
            <a:endParaRPr sz="3000" dirty="0">
              <a:latin typeface="Raleway"/>
              <a:sym typeface="Raleway"/>
            </a:endParaRPr>
          </a:p>
        </p:txBody>
      </p:sp>
      <p:sp>
        <p:nvSpPr>
          <p:cNvPr id="98" name="Google Shape;98;p18"/>
          <p:cNvSpPr txBox="1">
            <a:spLocks noGrp="1"/>
          </p:cNvSpPr>
          <p:nvPr>
            <p:ph idx="1"/>
          </p:nvPr>
        </p:nvSpPr>
        <p:spPr>
          <a:xfrm>
            <a:off x="1544177" y="3499088"/>
            <a:ext cx="2169558" cy="553125"/>
          </a:xfrm>
          <a:prstGeom prst="rect">
            <a:avLst/>
          </a:prstGeom>
          <a:noFill/>
          <a:ln>
            <a:noFill/>
          </a:ln>
        </p:spPr>
        <p:txBody>
          <a:bodyPr spcFirstLastPara="1" wrap="square" lIns="91425" tIns="91425" rIns="91425" bIns="91425" anchor="t" anchorCtr="0">
            <a:normAutofit fontScale="85000" lnSpcReduction="20000"/>
          </a:bodyPr>
          <a:lstStyle/>
          <a:p>
            <a:pPr marL="0" lvl="0" indent="0" algn="l" rtl="0">
              <a:lnSpc>
                <a:spcPct val="115000"/>
              </a:lnSpc>
              <a:spcBef>
                <a:spcPts val="0"/>
              </a:spcBef>
              <a:spcAft>
                <a:spcPts val="1200"/>
              </a:spcAft>
              <a:buSzPts val="1800"/>
              <a:buNone/>
            </a:pPr>
            <a:r>
              <a:rPr lang="fr" sz="1400" b="1" dirty="0">
                <a:solidFill>
                  <a:schemeClr val="dk1"/>
                </a:solidFill>
              </a:rPr>
              <a:t>Tussilage</a:t>
            </a:r>
            <a:r>
              <a:rPr lang="fr" sz="1600" b="1" dirty="0">
                <a:solidFill>
                  <a:schemeClr val="dk1"/>
                </a:solidFill>
              </a:rPr>
              <a:t> </a:t>
            </a:r>
            <a:r>
              <a:rPr lang="fr" sz="1400" b="1" dirty="0">
                <a:solidFill>
                  <a:schemeClr val="dk1"/>
                </a:solidFill>
              </a:rPr>
              <a:t>pas-d’âne</a:t>
            </a:r>
            <a:endParaRPr sz="1400" b="1" dirty="0">
              <a:solidFill>
                <a:schemeClr val="dk1"/>
              </a:solidFill>
            </a:endParaRPr>
          </a:p>
        </p:txBody>
      </p:sp>
      <p:pic>
        <p:nvPicPr>
          <p:cNvPr id="3" name="Image 2">
            <a:extLst>
              <a:ext uri="{FF2B5EF4-FFF2-40B4-BE49-F238E27FC236}">
                <a16:creationId xmlns:a16="http://schemas.microsoft.com/office/drawing/2014/main" id="{AED443DF-D964-CBA9-0CBC-B8ADB5A5C9BC}"/>
              </a:ext>
            </a:extLst>
          </p:cNvPr>
          <p:cNvPicPr>
            <a:picLocks noChangeAspect="1"/>
          </p:cNvPicPr>
          <p:nvPr/>
        </p:nvPicPr>
        <p:blipFill>
          <a:blip r:embed="rId3"/>
          <a:srcRect t="24326" b="10977"/>
          <a:stretch/>
        </p:blipFill>
        <p:spPr>
          <a:xfrm>
            <a:off x="3891376" y="82768"/>
            <a:ext cx="5430264" cy="5108286"/>
          </a:xfrm>
          <a:prstGeom prst="rect">
            <a:avLst/>
          </a:prstGeom>
        </p:spPr>
      </p:pic>
      <p:sp>
        <p:nvSpPr>
          <p:cNvPr id="2" name="Google Shape;81;p16">
            <a:extLst>
              <a:ext uri="{FF2B5EF4-FFF2-40B4-BE49-F238E27FC236}">
                <a16:creationId xmlns:a16="http://schemas.microsoft.com/office/drawing/2014/main" id="{85EE7835-157F-FAC6-AD78-9D31A7C634D7}"/>
              </a:ext>
            </a:extLst>
          </p:cNvPr>
          <p:cNvSpPr txBox="1"/>
          <p:nvPr/>
        </p:nvSpPr>
        <p:spPr>
          <a:xfrm>
            <a:off x="5384392" y="726924"/>
            <a:ext cx="113479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92D050"/>
                </a:solidFill>
                <a:latin typeface="Raleway" panose="020B0003030101060003" pitchFamily="34" charset="0"/>
                <a:sym typeface="Arial"/>
              </a:rPr>
              <a:t>Dessins</a:t>
            </a:r>
            <a:endParaRPr sz="1800" b="1" u="none" strike="noStrike" cap="none" dirty="0">
              <a:solidFill>
                <a:srgbClr val="92D050"/>
              </a:solidFill>
              <a:latin typeface="Raleway" panose="020B0003030101060003" pitchFamily="34" charset="0"/>
              <a:sym typeface="Arial"/>
            </a:endParaRPr>
          </a:p>
        </p:txBody>
      </p:sp>
      <p:sp>
        <p:nvSpPr>
          <p:cNvPr id="4" name="Google Shape;81;p16">
            <a:extLst>
              <a:ext uri="{FF2B5EF4-FFF2-40B4-BE49-F238E27FC236}">
                <a16:creationId xmlns:a16="http://schemas.microsoft.com/office/drawing/2014/main" id="{9EC29809-4556-B0BD-B651-3204443843DF}"/>
              </a:ext>
            </a:extLst>
          </p:cNvPr>
          <p:cNvSpPr txBox="1"/>
          <p:nvPr/>
        </p:nvSpPr>
        <p:spPr>
          <a:xfrm>
            <a:off x="1772532" y="726924"/>
            <a:ext cx="1027856" cy="358978"/>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fr" sz="2000" b="1" u="none" strike="noStrike" cap="none" dirty="0">
                <a:solidFill>
                  <a:srgbClr val="2392A0"/>
                </a:solidFill>
                <a:latin typeface="Raleway" panose="020B0003030101060003" pitchFamily="34" charset="0"/>
                <a:sym typeface="Arial"/>
              </a:rPr>
              <a:t>Photo</a:t>
            </a:r>
            <a:endParaRPr sz="1800" b="1" u="none" strike="noStrike" cap="none" dirty="0">
              <a:solidFill>
                <a:srgbClr val="2392A0"/>
              </a:solidFill>
              <a:latin typeface="Raleway" panose="020B0003030101060003" pitchFamily="34" charset="0"/>
              <a:sym typeface="Arial"/>
            </a:endParaRPr>
          </a:p>
        </p:txBody>
      </p:sp>
      <p:pic>
        <p:nvPicPr>
          <p:cNvPr id="5" name="Image 4">
            <a:extLst>
              <a:ext uri="{FF2B5EF4-FFF2-40B4-BE49-F238E27FC236}">
                <a16:creationId xmlns:a16="http://schemas.microsoft.com/office/drawing/2014/main" id="{880BB9CA-E7CD-9632-720D-B8001BC15CD9}"/>
              </a:ext>
            </a:extLst>
          </p:cNvPr>
          <p:cNvPicPr>
            <a:picLocks noChangeAspect="1"/>
          </p:cNvPicPr>
          <p:nvPr/>
        </p:nvPicPr>
        <p:blipFill>
          <a:blip r:embed="rId4"/>
          <a:stretch>
            <a:fillRect/>
          </a:stretch>
        </p:blipFill>
        <p:spPr>
          <a:xfrm>
            <a:off x="954735" y="1373634"/>
            <a:ext cx="2936641" cy="19553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Google Shape;168;p21"/>
          <p:cNvPicPr preferRelativeResize="0"/>
          <p:nvPr/>
        </p:nvPicPr>
        <p:blipFill rotWithShape="1">
          <a:blip r:embed="rId3">
            <a:alphaModFix/>
          </a:blip>
          <a:srcRect b="40022"/>
          <a:stretch/>
        </p:blipFill>
        <p:spPr>
          <a:xfrm>
            <a:off x="1081250" y="535675"/>
            <a:ext cx="6981524" cy="4577301"/>
          </a:xfrm>
          <a:prstGeom prst="rect">
            <a:avLst/>
          </a:prstGeom>
          <a:noFill/>
          <a:ln>
            <a:noFill/>
          </a:ln>
        </p:spPr>
      </p:pic>
      <p:sp>
        <p:nvSpPr>
          <p:cNvPr id="169" name="Google Shape;169;p21"/>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a:latin typeface="Raleway"/>
                <a:ea typeface="Raleway"/>
                <a:cs typeface="Raleway"/>
                <a:sym typeface="Raleway"/>
              </a:rPr>
              <a:t>Les caractéristiques des lichens</a:t>
            </a:r>
            <a:endParaRPr sz="2200">
              <a:latin typeface="Raleway"/>
              <a:ea typeface="Raleway"/>
              <a:cs typeface="Raleway"/>
              <a:sym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pic>
        <p:nvPicPr>
          <p:cNvPr id="174" name="Google Shape;174;p22"/>
          <p:cNvPicPr preferRelativeResize="0"/>
          <p:nvPr/>
        </p:nvPicPr>
        <p:blipFill rotWithShape="1">
          <a:blip r:embed="rId3">
            <a:alphaModFix/>
          </a:blip>
          <a:srcRect t="59679"/>
          <a:stretch/>
        </p:blipFill>
        <p:spPr>
          <a:xfrm>
            <a:off x="568275" y="987875"/>
            <a:ext cx="8141251" cy="3588424"/>
          </a:xfrm>
          <a:prstGeom prst="rect">
            <a:avLst/>
          </a:prstGeom>
          <a:noFill/>
          <a:ln>
            <a:noFill/>
          </a:ln>
        </p:spPr>
      </p:pic>
      <p:sp>
        <p:nvSpPr>
          <p:cNvPr id="175" name="Google Shape;175;p22"/>
          <p:cNvSpPr txBox="1">
            <a:spLocks noGrp="1"/>
          </p:cNvSpPr>
          <p:nvPr>
            <p:ph type="title"/>
          </p:nvPr>
        </p:nvSpPr>
        <p:spPr>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2800"/>
              <a:buNone/>
            </a:pPr>
            <a:r>
              <a:rPr lang="fr" sz="2200">
                <a:latin typeface="Raleway"/>
                <a:ea typeface="Raleway"/>
                <a:cs typeface="Raleway"/>
                <a:sym typeface="Raleway"/>
              </a:rPr>
              <a:t>Les caractéristiques des lichens</a:t>
            </a:r>
            <a:endParaRPr sz="2200">
              <a:latin typeface="Raleway"/>
              <a:ea typeface="Raleway"/>
              <a:cs typeface="Raleway"/>
              <a:sym typeface="Raleway"/>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1220</Words>
  <Application>Microsoft Office PowerPoint</Application>
  <PresentationFormat>Affichage à l'écran (16:9)</PresentationFormat>
  <Paragraphs>61</Paragraphs>
  <Slides>14</Slides>
  <Notes>14</Notes>
  <HiddenSlides>0</HiddenSlides>
  <MMClips>0</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14</vt:i4>
      </vt:variant>
    </vt:vector>
  </HeadingPairs>
  <TitlesOfParts>
    <vt:vector size="20" baseType="lpstr">
      <vt:lpstr>Wingdings</vt:lpstr>
      <vt:lpstr>Raleway SemiBold</vt:lpstr>
      <vt:lpstr>Raleway</vt:lpstr>
      <vt:lpstr>Calibri</vt:lpstr>
      <vt:lpstr>Arial</vt:lpstr>
      <vt:lpstr>Simple Light</vt:lpstr>
      <vt:lpstr>Présentation PowerPoint</vt:lpstr>
      <vt:lpstr>Le dessin scientifique : utile dans l’histoire</vt:lpstr>
      <vt:lpstr>Présentation PowerPoint</vt:lpstr>
      <vt:lpstr>Présentation PowerPoint</vt:lpstr>
      <vt:lpstr>Choix de la position et ajustement de la lumière</vt:lpstr>
      <vt:lpstr>Représentation synthétique d’une espèce</vt:lpstr>
      <vt:lpstr>Représentation des détails</vt:lpstr>
      <vt:lpstr>Les caractéristiques des lichens</vt:lpstr>
      <vt:lpstr>Les caractéristiques des lichens</vt:lpstr>
      <vt:lpstr>Les caractéristiques des lichens</vt:lpstr>
      <vt:lpstr>Les caractéristiques des lichens</vt:lpstr>
      <vt:lpstr>Consignes</vt:lpstr>
      <vt:lpstr>Le protocole Lichen GO</vt:lpstr>
      <vt:lpstr>Le protocole Lichen GO</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Jeanne Buffet</dc:creator>
  <cp:lastModifiedBy>Jeanne Buffet</cp:lastModifiedBy>
  <cp:revision>65</cp:revision>
  <dcterms:modified xsi:type="dcterms:W3CDTF">2025-08-12T16:32:34Z</dcterms:modified>
</cp:coreProperties>
</file>